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8.xml" ContentType="application/vnd.openxmlformats-officedocument.presentationml.tags+xml"/>
  <Override PartName="/ppt/tags/tag14.xml" ContentType="application/vnd.openxmlformats-officedocument.presentationml.tags+xml"/>
  <Override PartName="/ppt/tags/tag10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13.xml" ContentType="application/vnd.openxmlformats-officedocument.presentationml.tags+xml"/>
  <Override PartName="/ppt/tags/tag6.xml" ContentType="application/vnd.openxmlformats-officedocument.presentationml.tags+xml"/>
  <Override PartName="/ppt/tags/tag3.xml" ContentType="application/vnd.openxmlformats-officedocument.presentationml.tags+xml"/>
  <Override PartName="/ppt/tags/tag9.xml" ContentType="application/vnd.openxmlformats-officedocument.presentationml.tags+xml"/>
  <Override PartName="/ppt/tags/tag2.xml" ContentType="application/vnd.openxmlformats-officedocument.presentationml.tags+xml"/>
  <Override PartName="/ppt/tags/tag12.xml" ContentType="application/vnd.openxmlformats-officedocument.presentationml.tags+xml"/>
  <Override PartName="/ppt/tags/tag15.xml" ContentType="application/vnd.openxmlformats-officedocument.presentationml.tags+xml"/>
  <Override PartName="/ppt/tags/tag1.xml" ContentType="application/vnd.openxmlformats-officedocument.presentationml.tags+xml"/>
  <Override PartName="/ppt/tags/tag7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4"/>
  </p:notesMasterIdLst>
  <p:sldIdLst>
    <p:sldId id="4561" r:id="rId2"/>
    <p:sldId id="5056" r:id="rId3"/>
    <p:sldId id="5032" r:id="rId4"/>
    <p:sldId id="5027" r:id="rId5"/>
    <p:sldId id="5057" r:id="rId6"/>
    <p:sldId id="5033" r:id="rId7"/>
    <p:sldId id="5058" r:id="rId8"/>
    <p:sldId id="5059" r:id="rId9"/>
    <p:sldId id="5028" r:id="rId10"/>
    <p:sldId id="5060" r:id="rId11"/>
    <p:sldId id="5063" r:id="rId12"/>
    <p:sldId id="5036" r:id="rId13"/>
    <p:sldId id="5029" r:id="rId14"/>
    <p:sldId id="5052" r:id="rId15"/>
    <p:sldId id="5065" r:id="rId16"/>
    <p:sldId id="5068" r:id="rId17"/>
    <p:sldId id="5067" r:id="rId18"/>
    <p:sldId id="5069" r:id="rId19"/>
    <p:sldId id="5055" r:id="rId20"/>
    <p:sldId id="5053" r:id="rId21"/>
    <p:sldId id="5070" r:id="rId22"/>
    <p:sldId id="4562" r:id="rId23"/>
  </p:sldIdLst>
  <p:sldSz cx="9906000" cy="6858000" type="A4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수빈" initials="이수" lastIdx="2" clrIdx="0">
    <p:extLst>
      <p:ext uri="{19B8F6BF-5375-455C-9EA6-DF929625EA0E}">
        <p15:presenceInfo xmlns:p15="http://schemas.microsoft.com/office/powerpoint/2012/main" userId="이 수빈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AD"/>
    <a:srgbClr val="0830A0"/>
    <a:srgbClr val="3148F3"/>
    <a:srgbClr val="E6E6E6"/>
    <a:srgbClr val="FFFF00"/>
    <a:srgbClr val="91EAD2"/>
    <a:srgbClr val="FF7C80"/>
    <a:srgbClr val="7030A0"/>
    <a:srgbClr val="BC770B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1475" autoAdjust="0"/>
  </p:normalViewPr>
  <p:slideViewPr>
    <p:cSldViewPr snapToGrid="0">
      <p:cViewPr varScale="1">
        <p:scale>
          <a:sx n="101" d="100"/>
          <a:sy n="101" d="100"/>
        </p:scale>
        <p:origin x="15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9F8A5-739B-4CFD-97F3-7DF2B2A3FA0D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B2D43-2FC3-42C3-B509-75CB2A680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32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93333" rtl="0" eaLnBrk="1" latinLnBrk="1" hangingPunct="1">
      <a:defRPr sz="1041" kern="1200">
        <a:solidFill>
          <a:schemeClr val="tx1"/>
        </a:solidFill>
        <a:latin typeface="+mn-lt"/>
        <a:ea typeface="+mn-ea"/>
        <a:cs typeface="+mn-cs"/>
      </a:defRPr>
    </a:lvl1pPr>
    <a:lvl2pPr marL="396667" algn="l" defTabSz="793333" rtl="0" eaLnBrk="1" latinLnBrk="1" hangingPunct="1">
      <a:defRPr sz="1041" kern="1200">
        <a:solidFill>
          <a:schemeClr val="tx1"/>
        </a:solidFill>
        <a:latin typeface="+mn-lt"/>
        <a:ea typeface="+mn-ea"/>
        <a:cs typeface="+mn-cs"/>
      </a:defRPr>
    </a:lvl2pPr>
    <a:lvl3pPr marL="793333" algn="l" defTabSz="793333" rtl="0" eaLnBrk="1" latinLnBrk="1" hangingPunct="1">
      <a:defRPr sz="1041" kern="1200">
        <a:solidFill>
          <a:schemeClr val="tx1"/>
        </a:solidFill>
        <a:latin typeface="+mn-lt"/>
        <a:ea typeface="+mn-ea"/>
        <a:cs typeface="+mn-cs"/>
      </a:defRPr>
    </a:lvl3pPr>
    <a:lvl4pPr marL="1190000" algn="l" defTabSz="793333" rtl="0" eaLnBrk="1" latinLnBrk="1" hangingPunct="1">
      <a:defRPr sz="1041" kern="1200">
        <a:solidFill>
          <a:schemeClr val="tx1"/>
        </a:solidFill>
        <a:latin typeface="+mn-lt"/>
        <a:ea typeface="+mn-ea"/>
        <a:cs typeface="+mn-cs"/>
      </a:defRPr>
    </a:lvl4pPr>
    <a:lvl5pPr marL="1586667" algn="l" defTabSz="793333" rtl="0" eaLnBrk="1" latinLnBrk="1" hangingPunct="1">
      <a:defRPr sz="1041" kern="1200">
        <a:solidFill>
          <a:schemeClr val="tx1"/>
        </a:solidFill>
        <a:latin typeface="+mn-lt"/>
        <a:ea typeface="+mn-ea"/>
        <a:cs typeface="+mn-cs"/>
      </a:defRPr>
    </a:lvl5pPr>
    <a:lvl6pPr marL="1983334" algn="l" defTabSz="793333" rtl="0" eaLnBrk="1" latinLnBrk="1" hangingPunct="1">
      <a:defRPr sz="1041" kern="1200">
        <a:solidFill>
          <a:schemeClr val="tx1"/>
        </a:solidFill>
        <a:latin typeface="+mn-lt"/>
        <a:ea typeface="+mn-ea"/>
        <a:cs typeface="+mn-cs"/>
      </a:defRPr>
    </a:lvl6pPr>
    <a:lvl7pPr marL="2380000" algn="l" defTabSz="793333" rtl="0" eaLnBrk="1" latinLnBrk="1" hangingPunct="1">
      <a:defRPr sz="1041" kern="1200">
        <a:solidFill>
          <a:schemeClr val="tx1"/>
        </a:solidFill>
        <a:latin typeface="+mn-lt"/>
        <a:ea typeface="+mn-ea"/>
        <a:cs typeface="+mn-cs"/>
      </a:defRPr>
    </a:lvl7pPr>
    <a:lvl8pPr marL="2776667" algn="l" defTabSz="793333" rtl="0" eaLnBrk="1" latinLnBrk="1" hangingPunct="1">
      <a:defRPr sz="1041" kern="1200">
        <a:solidFill>
          <a:schemeClr val="tx1"/>
        </a:solidFill>
        <a:latin typeface="+mn-lt"/>
        <a:ea typeface="+mn-ea"/>
        <a:cs typeface="+mn-cs"/>
      </a:defRPr>
    </a:lvl8pPr>
    <a:lvl9pPr marL="3173334" algn="l" defTabSz="793333" rtl="0" eaLnBrk="1" latinLnBrk="1" hangingPunct="1">
      <a:defRPr sz="10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221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79333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291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770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9196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4912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59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B2D43-2FC3-42C3-B509-75CB2A6805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041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B2D43-2FC3-42C3-B509-75CB2A6805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27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B2D43-2FC3-42C3-B509-75CB2A6805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3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B2D43-2FC3-42C3-B509-75CB2A6805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64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846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872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B2D43-2FC3-42C3-B509-75CB2A6805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87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26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4015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8714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273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4136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79333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0467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1243013"/>
            <a:ext cx="4845050" cy="3354387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79333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399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61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374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3"/>
          <p:cNvSpPr>
            <a:spLocks noChangeShapeType="1"/>
          </p:cNvSpPr>
          <p:nvPr userDrawn="1"/>
        </p:nvSpPr>
        <p:spPr bwMode="auto">
          <a:xfrm>
            <a:off x="968374" y="4659313"/>
            <a:ext cx="8667750" cy="0"/>
          </a:xfrm>
          <a:prstGeom prst="line">
            <a:avLst/>
          </a:prstGeom>
          <a:noFill/>
          <a:ln w="28575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en-US" sz="992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10" descr="CI-blue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3" y="5589240"/>
            <a:ext cx="199153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F948A663-E485-4D94-B97A-DCF12BF798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5" y="548687"/>
            <a:ext cx="15240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661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7775972"/>
              </p:ext>
            </p:extLst>
          </p:nvPr>
        </p:nvGraphicFramePr>
        <p:xfrm>
          <a:off x="261938" y="980728"/>
          <a:ext cx="9371582" cy="5400600"/>
        </p:xfrm>
        <a:graphic>
          <a:graphicData uri="http://schemas.openxmlformats.org/drawingml/2006/table">
            <a:tbl>
              <a:tblPr/>
              <a:tblGrid>
                <a:gridCol w="9371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그림 8" descr="CI-blue.png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" y="6500817"/>
            <a:ext cx="95885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84"/>
          <p:cNvSpPr txBox="1">
            <a:spLocks noChangeArrowheads="1"/>
          </p:cNvSpPr>
          <p:nvPr userDrawn="1"/>
        </p:nvSpPr>
        <p:spPr bwMode="auto">
          <a:xfrm>
            <a:off x="6897689" y="6543675"/>
            <a:ext cx="2874962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HY헤드라인M" pitchFamily="18" charset="-127"/>
                <a:ea typeface="맑은 고딕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HY헤드라인M" pitchFamily="18" charset="-127"/>
                <a:ea typeface="맑은 고딕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HY헤드라인M" pitchFamily="18" charset="-127"/>
                <a:ea typeface="맑은 고딕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HY헤드라인M" pitchFamily="18" charset="-127"/>
                <a:ea typeface="맑은 고딕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HY헤드라인M" pitchFamily="18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HY헤드라인M" pitchFamily="18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HY헤드라인M" pitchFamily="18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HY헤드라인M" pitchFamily="18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HY헤드라인M" pitchFamily="18" charset="-127"/>
                <a:ea typeface="맑은 고딕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8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</a:rPr>
              <a:t>Copyright © 2014  SEYUNCNS Inc. 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316040" y="6519867"/>
            <a:ext cx="196720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b="1" dirty="0">
                <a:solidFill>
                  <a:srgbClr val="1E76B3"/>
                </a:solidFill>
                <a:latin typeface="맑은 고딕" panose="020B0503020000020004" pitchFamily="50" charset="-127"/>
              </a:rPr>
              <a:t>Consulting &amp; Solution &amp; ITO</a:t>
            </a:r>
            <a:endParaRPr lang="ko-KR" altLang="en-US" sz="1000" b="1" dirty="0">
              <a:solidFill>
                <a:srgbClr val="1E76B3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91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8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79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9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5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51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2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5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4903C-7271-4515-B2A8-D2C5C6CD10C8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B785A-959B-4FD3-9B8D-C0DF175248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1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3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1.png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5" Type="http://schemas.openxmlformats.org/officeDocument/2006/relationships/image" Target="../media/image35.png"/><Relationship Id="rId10" Type="http://schemas.openxmlformats.org/officeDocument/2006/relationships/image" Target="../media/image2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2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1.png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5" Type="http://schemas.openxmlformats.org/officeDocument/2006/relationships/image" Target="../media/image37.png"/><Relationship Id="rId10" Type="http://schemas.openxmlformats.org/officeDocument/2006/relationships/image" Target="../media/image2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11" Type="http://schemas.openxmlformats.org/officeDocument/2006/relationships/image" Target="../media/image23.jpe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image" Target="../media/image46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jpe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4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ujoin.org/TD/TDwod3010.do?ProjectSeq=215&amp;sEshGbn=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5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14.emf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14.emf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2.png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2.png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png"/><Relationship Id="rId12" Type="http://schemas.openxmlformats.org/officeDocument/2006/relationships/image" Target="../media/image19.png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2.png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9.png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968374" y="3091155"/>
            <a:ext cx="8448675" cy="41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1" b="1" kern="0" dirty="0">
                <a:solidFill>
                  <a:srgbClr val="3333CC"/>
                </a:solidFill>
                <a:latin typeface="맑은 고딕" pitchFamily="50" charset="-127"/>
                <a:ea typeface="맑은 고딕" pitchFamily="50" charset="-127"/>
              </a:rPr>
              <a:t>A&amp;S Market</a:t>
            </a:r>
            <a:r>
              <a:rPr lang="ko-KR" altLang="en-US" sz="2401" b="1" kern="0" dirty="0">
                <a:solidFill>
                  <a:srgbClr val="3333CC"/>
                </a:solidFill>
                <a:latin typeface="맑은 고딕" pitchFamily="50" charset="-127"/>
                <a:ea typeface="맑은 고딕" pitchFamily="50" charset="-127"/>
              </a:rPr>
              <a:t> 화면 추가 수정</a:t>
            </a:r>
            <a:endParaRPr lang="ko-KR" altLang="en-US" sz="2401" b="1" kern="0" dirty="0">
              <a:solidFill>
                <a:srgbClr val="3333C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A3BB9-8FF9-4ED9-AE99-F554372D872F}"/>
              </a:ext>
            </a:extLst>
          </p:cNvPr>
          <p:cNvSpPr txBox="1"/>
          <p:nvPr/>
        </p:nvSpPr>
        <p:spPr>
          <a:xfrm>
            <a:off x="4672376" y="4804779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2022 . 09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05466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CONTACT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클릭하여 메일 전송 팝업 생성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발신메일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 로그인 정보에 등록된 메일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수신메일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업체에서 지정해둔 메일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업체는 받은 문의 내역 확인 가능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4061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업체별 마켓 상세 페이지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세부화면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이메일팝업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619E3D6-1234-48FF-7F49-A5D0092E2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4"/>
          <a:stretch/>
        </p:blipFill>
        <p:spPr>
          <a:xfrm>
            <a:off x="266125" y="1783534"/>
            <a:ext cx="1139866" cy="4599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BA3002-559C-C5A0-75B5-3DC2484DB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59E5BF-AFD2-17B4-7F34-1AA6CEF70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83" y="2334536"/>
            <a:ext cx="806491" cy="1377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1028E4-3D09-5A25-3090-AEB36B081FA8}"/>
              </a:ext>
            </a:extLst>
          </p:cNvPr>
          <p:cNvSpPr txBox="1"/>
          <p:nvPr/>
        </p:nvSpPr>
        <p:spPr>
          <a:xfrm>
            <a:off x="462261" y="2387464"/>
            <a:ext cx="61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ALL</a:t>
            </a:r>
            <a:endParaRPr lang="ko-KR" altLang="en-US" sz="7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09901-3CDA-EF4E-C04C-342A2819CA69}"/>
              </a:ext>
            </a:extLst>
          </p:cNvPr>
          <p:cNvSpPr txBox="1"/>
          <p:nvPr/>
        </p:nvSpPr>
        <p:spPr>
          <a:xfrm>
            <a:off x="474690" y="2642807"/>
            <a:ext cx="806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설계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15B79-D8E4-22B2-3B2B-9F5477BED112}"/>
              </a:ext>
            </a:extLst>
          </p:cNvPr>
          <p:cNvSpPr txBox="1"/>
          <p:nvPr/>
        </p:nvSpPr>
        <p:spPr>
          <a:xfrm>
            <a:off x="478454" y="2898150"/>
            <a:ext cx="827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건설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17300-26D3-CED9-FA99-35C4235C0DEE}"/>
              </a:ext>
            </a:extLst>
          </p:cNvPr>
          <p:cNvSpPr txBox="1"/>
          <p:nvPr/>
        </p:nvSpPr>
        <p:spPr>
          <a:xfrm>
            <a:off x="467074" y="3152646"/>
            <a:ext cx="814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자재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공법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1AAEF3-A888-8216-EC98-EC3EBBBD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50" y="3480083"/>
            <a:ext cx="806491" cy="863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F6EB5-4FB2-2B26-A07E-BB910162E5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13"/>
          <a:stretch/>
        </p:blipFill>
        <p:spPr>
          <a:xfrm>
            <a:off x="7473503" y="1931031"/>
            <a:ext cx="152634" cy="4175355"/>
          </a:xfrm>
          <a:prstGeom prst="rect">
            <a:avLst/>
          </a:prstGeom>
        </p:spPr>
      </p:pic>
      <p:sp>
        <p:nvSpPr>
          <p:cNvPr id="42" name="AutoShape 254">
            <a:extLst>
              <a:ext uri="{FF2B5EF4-FFF2-40B4-BE49-F238E27FC236}">
                <a16:creationId xmlns:a16="http://schemas.microsoft.com/office/drawing/2014/main" id="{20DEB5F5-D8DC-F732-3ADE-B984996AB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43" name="AutoShape 256">
            <a:extLst>
              <a:ext uri="{FF2B5EF4-FFF2-40B4-BE49-F238E27FC236}">
                <a16:creationId xmlns:a16="http://schemas.microsoft.com/office/drawing/2014/main" id="{ED247C06-5B44-820F-1220-964513682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44" name="AutoShape 257">
            <a:extLst>
              <a:ext uri="{FF2B5EF4-FFF2-40B4-BE49-F238E27FC236}">
                <a16:creationId xmlns:a16="http://schemas.microsoft.com/office/drawing/2014/main" id="{30EDD130-639A-10AC-94DA-A5AF29A20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45" name="AutoShape 258">
            <a:extLst>
              <a:ext uri="{FF2B5EF4-FFF2-40B4-BE49-F238E27FC236}">
                <a16:creationId xmlns:a16="http://schemas.microsoft.com/office/drawing/2014/main" id="{CD8ADDD1-520B-71C3-497E-8ADF19AF1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46" name="AutoShape 259">
            <a:extLst>
              <a:ext uri="{FF2B5EF4-FFF2-40B4-BE49-F238E27FC236}">
                <a16:creationId xmlns:a16="http://schemas.microsoft.com/office/drawing/2014/main" id="{41FDD5FF-AE90-09BF-E15E-1980C8AD3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48" name="AutoShape 252">
            <a:extLst>
              <a:ext uri="{FF2B5EF4-FFF2-40B4-BE49-F238E27FC236}">
                <a16:creationId xmlns:a16="http://schemas.microsoft.com/office/drawing/2014/main" id="{874DD2FE-4B5A-EF47-CB1D-1085AB25E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49" name="AutoShape 253">
            <a:extLst>
              <a:ext uri="{FF2B5EF4-FFF2-40B4-BE49-F238E27FC236}">
                <a16:creationId xmlns:a16="http://schemas.microsoft.com/office/drawing/2014/main" id="{CB369F64-4405-A547-1BA4-888F6C0E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50" name="AutoShape 255">
            <a:extLst>
              <a:ext uri="{FF2B5EF4-FFF2-40B4-BE49-F238E27FC236}">
                <a16:creationId xmlns:a16="http://schemas.microsoft.com/office/drawing/2014/main" id="{2350E1B0-86D8-EF19-DD98-511A9390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EAE4E8-0401-44F6-25E1-6490C5822D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5166" y="1840674"/>
            <a:ext cx="3250195" cy="28251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615D798-4DF2-0117-32AE-1667FD90B041}"/>
              </a:ext>
            </a:extLst>
          </p:cNvPr>
          <p:cNvSpPr txBox="1"/>
          <p:nvPr/>
        </p:nvSpPr>
        <p:spPr>
          <a:xfrm>
            <a:off x="380060" y="1878106"/>
            <a:ext cx="962514" cy="338554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FFFF"/>
                </a:solidFill>
                <a:latin typeface="+mn-ea"/>
                <a:ea typeface="+mn-ea"/>
              </a:rPr>
              <a:t>건축과구조 마켓</a:t>
            </a:r>
            <a:endParaRPr lang="en-US" altLang="ko-KR" sz="800" b="1" dirty="0">
              <a:solidFill>
                <a:srgbClr val="FFFFFF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solidFill>
                  <a:srgbClr val="FFFFFF"/>
                </a:solidFill>
                <a:latin typeface="+mn-ea"/>
                <a:ea typeface="+mn-ea"/>
              </a:rPr>
              <a:t>A&amp;S Market</a:t>
            </a:r>
            <a:endParaRPr lang="ko-KR" altLang="en-US" sz="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4814978-75ED-3BBC-D543-1CC21873F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805" y="2340663"/>
            <a:ext cx="1095916" cy="106732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D57A4AF4-DC48-4082-8ADA-0BAE24A1BC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87" name="AutoShape 252">
            <a:extLst>
              <a:ext uri="{FF2B5EF4-FFF2-40B4-BE49-F238E27FC236}">
                <a16:creationId xmlns:a16="http://schemas.microsoft.com/office/drawing/2014/main" id="{8D28B183-112F-0EC8-70C0-4AFAF1DEF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061" y="1815105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2A9EAE9-8809-4DAD-CD12-29DC8FF29147}"/>
              </a:ext>
            </a:extLst>
          </p:cNvPr>
          <p:cNvCxnSpPr>
            <a:cxnSpLocks/>
          </p:cNvCxnSpPr>
          <p:nvPr/>
        </p:nvCxnSpPr>
        <p:spPr>
          <a:xfrm flipV="1">
            <a:off x="2640281" y="4271584"/>
            <a:ext cx="538317" cy="419365"/>
          </a:xfrm>
          <a:prstGeom prst="straightConnector1">
            <a:avLst/>
          </a:prstGeom>
          <a:ln>
            <a:solidFill>
              <a:srgbClr val="08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C2EDD7A9-EAB8-B707-0FE6-436E7DD1D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041995"/>
              </p:ext>
            </p:extLst>
          </p:nvPr>
        </p:nvGraphicFramePr>
        <p:xfrm>
          <a:off x="3331773" y="2579685"/>
          <a:ext cx="3139270" cy="163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0">
                  <a:extLst>
                    <a:ext uri="{9D8B030D-6E8A-4147-A177-3AD203B41FA5}">
                      <a16:colId xmlns:a16="http://schemas.microsoft.com/office/drawing/2014/main" val="1883633388"/>
                    </a:ext>
                  </a:extLst>
                </a:gridCol>
                <a:gridCol w="2631140">
                  <a:extLst>
                    <a:ext uri="{9D8B030D-6E8A-4147-A177-3AD203B41FA5}">
                      <a16:colId xmlns:a16="http://schemas.microsoft.com/office/drawing/2014/main" val="1812910688"/>
                    </a:ext>
                  </a:extLst>
                </a:gridCol>
              </a:tblGrid>
              <a:tr h="251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21561"/>
                  </a:ext>
                </a:extLst>
              </a:tr>
              <a:tr h="923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문의사항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19079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연락처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139989"/>
                  </a:ext>
                </a:extLst>
              </a:tr>
              <a:tr h="25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첨부파일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351176"/>
                  </a:ext>
                </a:extLst>
              </a:tr>
            </a:tbl>
          </a:graphicData>
        </a:graphic>
      </p:graphicFrame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14AA0BB-4A92-E143-D83D-8B5EF90BE0FA}"/>
              </a:ext>
            </a:extLst>
          </p:cNvPr>
          <p:cNvSpPr/>
          <p:nvPr/>
        </p:nvSpPr>
        <p:spPr>
          <a:xfrm>
            <a:off x="3953173" y="2615177"/>
            <a:ext cx="2339173" cy="1748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108" name="Picture 3">
            <a:extLst>
              <a:ext uri="{FF2B5EF4-FFF2-40B4-BE49-F238E27FC236}">
                <a16:creationId xmlns:a16="http://schemas.microsoft.com/office/drawing/2014/main" id="{D96D6F71-B3A7-E67A-8656-D67EBCD1A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/>
          <a:srcRect l="13121" r="9715" b="10153"/>
          <a:stretch/>
        </p:blipFill>
        <p:spPr bwMode="auto">
          <a:xfrm>
            <a:off x="5425108" y="4032659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ECDF3DC-ADDA-8492-7B6D-BCDAE4452E93}"/>
              </a:ext>
            </a:extLst>
          </p:cNvPr>
          <p:cNvSpPr/>
          <p:nvPr/>
        </p:nvSpPr>
        <p:spPr>
          <a:xfrm>
            <a:off x="3953171" y="2910773"/>
            <a:ext cx="2339175" cy="75620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219CF8A-A097-327C-840D-3894D624D786}"/>
              </a:ext>
            </a:extLst>
          </p:cNvPr>
          <p:cNvSpPr/>
          <p:nvPr/>
        </p:nvSpPr>
        <p:spPr>
          <a:xfrm>
            <a:off x="3953174" y="4025330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solidFill>
                  <a:srgbClr val="FF0000"/>
                </a:solidFill>
              </a:rPr>
              <a:t>이미지 복수등록 가능</a:t>
            </a:r>
            <a:r>
              <a:rPr lang="en-US" altLang="ko-KR" sz="8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F5F7CA1-C610-6118-E616-D7EAA8CE9EE6}"/>
              </a:ext>
            </a:extLst>
          </p:cNvPr>
          <p:cNvSpPr/>
          <p:nvPr/>
        </p:nvSpPr>
        <p:spPr>
          <a:xfrm>
            <a:off x="1661953" y="2461455"/>
            <a:ext cx="1368152" cy="2418991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68E27AF-DE42-ADE7-C0C6-5167EB98AFF0}"/>
              </a:ext>
            </a:extLst>
          </p:cNvPr>
          <p:cNvSpPr txBox="1"/>
          <p:nvPr/>
        </p:nvSpPr>
        <p:spPr>
          <a:xfrm>
            <a:off x="1624659" y="2558082"/>
            <a:ext cx="1464366" cy="19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latin typeface="+mn-ea"/>
              </a:rPr>
              <a:t>구조인디자인연구소</a:t>
            </a:r>
            <a:endParaRPr lang="en-US" altLang="ko-KR" sz="11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 algn="ctr"/>
            <a:r>
              <a:rPr lang="ko-KR" altLang="en-US" sz="700" dirty="0">
                <a:latin typeface="+mn-ea"/>
              </a:rPr>
              <a:t>건축디자인과 구조공학적 해결과정에서 합리적인 디자인을 찾아 연구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교육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현실지원을 도모하는 연구소 겸 건축구조기술사사무소</a:t>
            </a: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주    소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서울시 동대문구 </a:t>
            </a:r>
            <a:endParaRPr lang="en-US" altLang="ko-KR" sz="700" dirty="0">
              <a:latin typeface="+mn-ea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700" dirty="0">
                <a:latin typeface="+mn-ea"/>
              </a:rPr>
              <a:t>            </a:t>
            </a:r>
            <a:r>
              <a:rPr lang="ko-KR" altLang="en-US" sz="700" spc="-130" dirty="0">
                <a:latin typeface="+mn-ea"/>
              </a:rPr>
              <a:t>서울시립대로 </a:t>
            </a:r>
            <a:r>
              <a:rPr lang="en-US" altLang="ko-KR" sz="700" spc="-130" dirty="0">
                <a:latin typeface="+mn-ea"/>
              </a:rPr>
              <a:t>28</a:t>
            </a:r>
            <a:r>
              <a:rPr lang="ko-KR" altLang="en-US" sz="700" spc="-130" dirty="0">
                <a:latin typeface="+mn-ea"/>
              </a:rPr>
              <a:t>길</a:t>
            </a:r>
            <a:r>
              <a:rPr lang="en-US" altLang="ko-KR" sz="700" spc="-130" dirty="0">
                <a:latin typeface="+mn-ea"/>
              </a:rPr>
              <a:t>26 2</a:t>
            </a:r>
            <a:r>
              <a:rPr lang="ko-KR" altLang="en-US" sz="700" spc="-130" dirty="0">
                <a:latin typeface="+mn-ea"/>
              </a:rPr>
              <a:t>층</a:t>
            </a:r>
            <a:endParaRPr lang="en-US" altLang="ko-KR" sz="700" spc="-13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연 </a:t>
            </a:r>
            <a:r>
              <a:rPr lang="ko-KR" altLang="en-US" sz="700" dirty="0" err="1">
                <a:latin typeface="+mn-ea"/>
              </a:rPr>
              <a:t>락</a:t>
            </a:r>
            <a:r>
              <a:rPr lang="ko-KR" altLang="en-US" sz="700" dirty="0">
                <a:latin typeface="+mn-ea"/>
              </a:rPr>
              <a:t> 처</a:t>
            </a:r>
            <a:r>
              <a:rPr lang="en-US" altLang="ko-KR" sz="700" dirty="0">
                <a:latin typeface="+mn-ea"/>
              </a:rPr>
              <a:t>: 02-572-8662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홈페이지</a:t>
            </a:r>
            <a:r>
              <a:rPr lang="en-US" altLang="ko-KR" sz="700" dirty="0">
                <a:latin typeface="+mn-ea"/>
              </a:rPr>
              <a:t>: </a:t>
            </a:r>
            <a:r>
              <a:rPr lang="en-US" altLang="ko-KR" sz="700" u="sng" dirty="0">
                <a:solidFill>
                  <a:srgbClr val="0070C0"/>
                </a:solidFill>
                <a:latin typeface="+mn-ea"/>
              </a:rPr>
              <a:t>www.kujoin.org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이 메 일</a:t>
            </a:r>
            <a:r>
              <a:rPr lang="en-US" altLang="ko-KR" sz="700" dirty="0">
                <a:latin typeface="+mn-ea"/>
              </a:rPr>
              <a:t>: contact@kujoin.org</a:t>
            </a:r>
            <a:endParaRPr lang="en-US" altLang="ko-KR" sz="500" dirty="0">
              <a:latin typeface="+mn-ea"/>
              <a:ea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15730ED-3165-3883-12D4-0015A8A7BD86}"/>
              </a:ext>
            </a:extLst>
          </p:cNvPr>
          <p:cNvSpPr txBox="1"/>
          <p:nvPr/>
        </p:nvSpPr>
        <p:spPr>
          <a:xfrm>
            <a:off x="2021278" y="4597053"/>
            <a:ext cx="629369" cy="233077"/>
          </a:xfrm>
          <a:prstGeom prst="rect">
            <a:avLst/>
          </a:prstGeom>
          <a:solidFill>
            <a:srgbClr val="F584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b="1" dirty="0">
                <a:latin typeface="+mn-ea"/>
              </a:rPr>
              <a:t>CONTACT</a:t>
            </a:r>
            <a:endParaRPr lang="ko-KR" altLang="en-US" sz="1418" b="1" dirty="0">
              <a:latin typeface="+mn-ea"/>
              <a:ea typeface="+mn-ea"/>
            </a:endParaRPr>
          </a:p>
        </p:txBody>
      </p:sp>
      <p:pic>
        <p:nvPicPr>
          <p:cNvPr id="115" name="그림 114" descr="텍스트이(가) 표시된 사진&#10;&#10;자동 생성된 설명">
            <a:extLst>
              <a:ext uri="{FF2B5EF4-FFF2-40B4-BE49-F238E27FC236}">
                <a16:creationId xmlns:a16="http://schemas.microsoft.com/office/drawing/2014/main" id="{80AA5CC7-2F1E-C400-0703-074B196195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69" y="1909067"/>
            <a:ext cx="1368152" cy="546243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419873E-1916-69BB-D95E-02AF6255339C}"/>
              </a:ext>
            </a:extLst>
          </p:cNvPr>
          <p:cNvSpPr/>
          <p:nvPr/>
        </p:nvSpPr>
        <p:spPr>
          <a:xfrm>
            <a:off x="1661953" y="1925196"/>
            <a:ext cx="1368152" cy="472474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A0D36D-1195-A9B9-677F-4C099BEA29A6}"/>
              </a:ext>
            </a:extLst>
          </p:cNvPr>
          <p:cNvSpPr txBox="1"/>
          <p:nvPr/>
        </p:nvSpPr>
        <p:spPr>
          <a:xfrm>
            <a:off x="1687439" y="4871110"/>
            <a:ext cx="146436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#</a:t>
            </a:r>
            <a:r>
              <a:rPr lang="ko-KR" altLang="en-US" sz="900" dirty="0">
                <a:latin typeface="+mn-ea"/>
                <a:ea typeface="+mn-ea"/>
              </a:rPr>
              <a:t>건축구조설계 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500" dirty="0">
                <a:latin typeface="+mn-ea"/>
                <a:ea typeface="+mn-ea"/>
              </a:rPr>
              <a:t>   #</a:t>
            </a:r>
            <a:r>
              <a:rPr lang="ko-KR" altLang="en-US" sz="500" dirty="0">
                <a:latin typeface="+mn-ea"/>
                <a:ea typeface="+mn-ea"/>
              </a:rPr>
              <a:t>구조디자인</a:t>
            </a:r>
            <a:endParaRPr lang="en-US" altLang="ko-KR" sz="500" dirty="0">
              <a:latin typeface="+mn-ea"/>
              <a:ea typeface="+mn-ea"/>
            </a:endParaRPr>
          </a:p>
          <a:p>
            <a:r>
              <a:rPr lang="en-US" altLang="ko-KR" sz="500" dirty="0">
                <a:latin typeface="+mn-ea"/>
                <a:ea typeface="+mn-ea"/>
              </a:rPr>
              <a:t>               </a:t>
            </a:r>
            <a:r>
              <a:rPr lang="en-US" altLang="ko-KR" sz="800" dirty="0">
                <a:latin typeface="+mn-ea"/>
                <a:ea typeface="+mn-ea"/>
              </a:rPr>
              <a:t>#</a:t>
            </a:r>
            <a:r>
              <a:rPr lang="ko-KR" altLang="en-US" sz="800" dirty="0">
                <a:latin typeface="+mn-ea"/>
                <a:ea typeface="+mn-ea"/>
              </a:rPr>
              <a:t>목구조설계</a:t>
            </a:r>
            <a:endParaRPr lang="en-US" altLang="ko-KR" sz="8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# </a:t>
            </a:r>
            <a:r>
              <a:rPr lang="ko-KR" altLang="en-US" sz="1100" dirty="0" err="1">
                <a:latin typeface="+mn-ea"/>
                <a:ea typeface="+mn-ea"/>
              </a:rPr>
              <a:t>목구조내진설계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AAC05D0-3C3D-C808-1303-330B3E540E83}"/>
              </a:ext>
            </a:extLst>
          </p:cNvPr>
          <p:cNvSpPr/>
          <p:nvPr/>
        </p:nvSpPr>
        <p:spPr>
          <a:xfrm>
            <a:off x="1663241" y="4921187"/>
            <a:ext cx="1368152" cy="692497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AutoShape 252">
            <a:extLst>
              <a:ext uri="{FF2B5EF4-FFF2-40B4-BE49-F238E27FC236}">
                <a16:creationId xmlns:a16="http://schemas.microsoft.com/office/drawing/2014/main" id="{54445E0A-88EC-0EC7-73D7-1733AB456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697" y="4596492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155F8-9633-CB92-165F-33EDE0DC70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4765" y="4083374"/>
            <a:ext cx="3349640" cy="268731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279749E-6B94-77EA-BB2D-D88353D54001}"/>
              </a:ext>
            </a:extLst>
          </p:cNvPr>
          <p:cNvCxnSpPr>
            <a:cxnSpLocks/>
          </p:cNvCxnSpPr>
          <p:nvPr/>
        </p:nvCxnSpPr>
        <p:spPr>
          <a:xfrm>
            <a:off x="5586155" y="4119944"/>
            <a:ext cx="204938" cy="167391"/>
          </a:xfrm>
          <a:prstGeom prst="straightConnector1">
            <a:avLst/>
          </a:prstGeom>
          <a:ln>
            <a:solidFill>
              <a:srgbClr val="08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E9501F-B4B9-9236-2228-207E43507C5E}"/>
              </a:ext>
            </a:extLst>
          </p:cNvPr>
          <p:cNvSpPr/>
          <p:nvPr/>
        </p:nvSpPr>
        <p:spPr>
          <a:xfrm>
            <a:off x="5874758" y="4356321"/>
            <a:ext cx="3347091" cy="19311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/>
              <a:t>▶  첨부파일 등록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ED545E-32B7-5A82-6CAA-AD8C908B10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40317" y="3774770"/>
            <a:ext cx="1328868" cy="1678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413C57F-8D9C-39D7-3653-455D9C9F090C}"/>
              </a:ext>
            </a:extLst>
          </p:cNvPr>
          <p:cNvGrpSpPr/>
          <p:nvPr/>
        </p:nvGrpSpPr>
        <p:grpSpPr>
          <a:xfrm>
            <a:off x="1670057" y="5651149"/>
            <a:ext cx="1368152" cy="694389"/>
            <a:chOff x="1668621" y="5661697"/>
            <a:chExt cx="1368152" cy="69438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5D7AD66-C253-8645-745F-6FB7764A9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61466" t="25377" r="30524" b="40961"/>
            <a:stretch/>
          </p:blipFill>
          <p:spPr>
            <a:xfrm>
              <a:off x="1699980" y="5661697"/>
              <a:ext cx="383768" cy="60183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F6C9D78-396F-A33C-3FE5-B0B5DD78A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74494" t="26185" r="15358" b="40961"/>
            <a:stretch/>
          </p:blipFill>
          <p:spPr>
            <a:xfrm>
              <a:off x="2127703" y="5676149"/>
              <a:ext cx="486196" cy="58738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7576F21-ED47-39DF-7723-FAE63C0D5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88523" t="26991" r="4273" b="40961"/>
            <a:stretch/>
          </p:blipFill>
          <p:spPr>
            <a:xfrm>
              <a:off x="2591181" y="5690555"/>
              <a:ext cx="345188" cy="57297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2CBEE6-9DA7-02C4-C3B0-148EBFC38608}"/>
                </a:ext>
              </a:extLst>
            </p:cNvPr>
            <p:cNvSpPr/>
            <p:nvPr/>
          </p:nvSpPr>
          <p:spPr>
            <a:xfrm>
              <a:off x="1668621" y="5661697"/>
              <a:ext cx="1368152" cy="694389"/>
            </a:xfrm>
            <a:prstGeom prst="rect">
              <a:avLst/>
            </a:prstGeom>
            <a:noFill/>
            <a:ln w="9525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D043E1-F522-09B1-04B1-F1EC6979B14D}"/>
                </a:ext>
              </a:extLst>
            </p:cNvPr>
            <p:cNvSpPr txBox="1"/>
            <p:nvPr/>
          </p:nvSpPr>
          <p:spPr>
            <a:xfrm>
              <a:off x="2611993" y="6108068"/>
              <a:ext cx="4163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인증</a:t>
              </a:r>
              <a:r>
                <a:rPr lang="en-US" altLang="ko-KR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자격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99ECF2-9A1A-E667-FB45-79F823A9D562}"/>
                </a:ext>
              </a:extLst>
            </p:cNvPr>
            <p:cNvSpPr txBox="1"/>
            <p:nvPr/>
          </p:nvSpPr>
          <p:spPr>
            <a:xfrm>
              <a:off x="2009061" y="6106269"/>
              <a:ext cx="6406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b="1" dirty="0">
                  <a:latin typeface="+mn-ea"/>
                  <a:ea typeface="+mn-ea"/>
                </a:rPr>
                <a:t>서울시립대</a:t>
              </a:r>
              <a:endParaRPr lang="en-US" altLang="ko-KR" sz="400" b="1" dirty="0">
                <a:latin typeface="+mn-ea"/>
                <a:ea typeface="+mn-ea"/>
              </a:endParaRPr>
            </a:p>
            <a:p>
              <a:pPr algn="ctr"/>
              <a:r>
                <a:rPr lang="ko-KR" altLang="en-US" sz="400" b="1" dirty="0">
                  <a:latin typeface="+mn-ea"/>
                  <a:ea typeface="+mn-ea"/>
                </a:rPr>
                <a:t>캠퍼스타운참여기업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2EBE81-1F89-15AF-2BF7-68B9477D3A16}"/>
                </a:ext>
              </a:extLst>
            </p:cNvPr>
            <p:cNvSpPr txBox="1"/>
            <p:nvPr/>
          </p:nvSpPr>
          <p:spPr>
            <a:xfrm>
              <a:off x="1707639" y="6112315"/>
              <a:ext cx="386591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" b="1">
                  <a:latin typeface="+mn-ea"/>
                  <a:ea typeface="+mn-ea"/>
                </a:rPr>
                <a:t>2020</a:t>
              </a:r>
              <a:r>
                <a:rPr lang="ko-KR" altLang="en-US" sz="400" b="1" dirty="0">
                  <a:latin typeface="+mn-ea"/>
                  <a:ea typeface="+mn-ea"/>
                </a:rPr>
                <a:t>년</a:t>
              </a:r>
              <a:endParaRPr lang="en-US" altLang="ko-KR" sz="400" b="1" dirty="0">
                <a:latin typeface="+mn-ea"/>
                <a:ea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69CC8-C450-B53E-E23E-7F945628B7AB}"/>
                </a:ext>
              </a:extLst>
            </p:cNvPr>
            <p:cNvSpPr txBox="1"/>
            <p:nvPr/>
          </p:nvSpPr>
          <p:spPr>
            <a:xfrm>
              <a:off x="1694948" y="5979319"/>
              <a:ext cx="49686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latin typeface="+mn-ea"/>
                  <a:ea typeface="+mn-ea"/>
                </a:rPr>
                <a:t>업력</a:t>
              </a:r>
              <a:r>
                <a:rPr lang="en-US" altLang="ko-KR" sz="500" b="1" dirty="0">
                  <a:latin typeface="+mn-ea"/>
                  <a:ea typeface="+mn-ea"/>
                </a:rPr>
                <a:t>3</a:t>
              </a:r>
              <a:r>
                <a:rPr lang="ko-KR" altLang="en-US" sz="500" b="1" dirty="0" err="1">
                  <a:latin typeface="+mn-ea"/>
                  <a:ea typeface="+mn-ea"/>
                </a:rPr>
                <a:t>년차</a:t>
              </a:r>
              <a:endParaRPr lang="ko-KR" altLang="en-US" sz="500" b="1" dirty="0">
                <a:latin typeface="+mn-ea"/>
                <a:ea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11C33D-B6D8-571C-E777-75AEAEF4C67E}"/>
                </a:ext>
              </a:extLst>
            </p:cNvPr>
            <p:cNvSpPr txBox="1"/>
            <p:nvPr/>
          </p:nvSpPr>
          <p:spPr>
            <a:xfrm>
              <a:off x="2077462" y="5979320"/>
              <a:ext cx="599848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latin typeface="+mn-ea"/>
                  <a:ea typeface="+mn-ea"/>
                </a:rPr>
                <a:t>중소벤처기업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38F550-513D-1553-1FE3-FC5CDCA07C66}"/>
              </a:ext>
            </a:extLst>
          </p:cNvPr>
          <p:cNvSpPr/>
          <p:nvPr/>
        </p:nvSpPr>
        <p:spPr>
          <a:xfrm>
            <a:off x="251556" y="1781399"/>
            <a:ext cx="2799448" cy="4601816"/>
          </a:xfrm>
          <a:prstGeom prst="rect">
            <a:avLst/>
          </a:prstGeom>
          <a:solidFill>
            <a:srgbClr val="FFABA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  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고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정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영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역</a:t>
            </a:r>
          </a:p>
        </p:txBody>
      </p:sp>
    </p:spTree>
    <p:extLst>
      <p:ext uri="{BB962C8B-B14F-4D97-AF65-F5344CB8AC3E}">
        <p14:creationId xmlns:p14="http://schemas.microsoft.com/office/powerpoint/2010/main" val="124126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000167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단가협의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클릭 시 단가표 팝업 생성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이동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 홈페이지 내부 웹프로그램과 연결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추후 개발 진행하여 연동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[Contact]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시 메일 팝업 생성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내용의 정보에 지정된 이메일로 발송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카테고리의 아이템 부분 더블 클릭 시 이미지 팝업 생성  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사용자의 등록에 따라 팝업 생성 활성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비활성 가능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1153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업체별 마켓 상세 페이지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세부화면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카테고리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가지 상세내역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619E3D6-1234-48FF-7F49-A5D0092E2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4"/>
          <a:stretch/>
        </p:blipFill>
        <p:spPr>
          <a:xfrm>
            <a:off x="266125" y="1783534"/>
            <a:ext cx="1139866" cy="4599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BA3002-559C-C5A0-75B5-3DC2484DB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59E5BF-AFD2-17B4-7F34-1AA6CEF70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83" y="2334536"/>
            <a:ext cx="806491" cy="1377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1028E4-3D09-5A25-3090-AEB36B081FA8}"/>
              </a:ext>
            </a:extLst>
          </p:cNvPr>
          <p:cNvSpPr txBox="1"/>
          <p:nvPr/>
        </p:nvSpPr>
        <p:spPr>
          <a:xfrm>
            <a:off x="462261" y="2387464"/>
            <a:ext cx="61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ALL</a:t>
            </a:r>
            <a:endParaRPr lang="ko-KR" altLang="en-US" sz="7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09901-3CDA-EF4E-C04C-342A2819CA69}"/>
              </a:ext>
            </a:extLst>
          </p:cNvPr>
          <p:cNvSpPr txBox="1"/>
          <p:nvPr/>
        </p:nvSpPr>
        <p:spPr>
          <a:xfrm>
            <a:off x="474690" y="2642807"/>
            <a:ext cx="806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설계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15B79-D8E4-22B2-3B2B-9F5477BED112}"/>
              </a:ext>
            </a:extLst>
          </p:cNvPr>
          <p:cNvSpPr txBox="1"/>
          <p:nvPr/>
        </p:nvSpPr>
        <p:spPr>
          <a:xfrm>
            <a:off x="478454" y="2898150"/>
            <a:ext cx="827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건설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17300-26D3-CED9-FA99-35C4235C0DEE}"/>
              </a:ext>
            </a:extLst>
          </p:cNvPr>
          <p:cNvSpPr txBox="1"/>
          <p:nvPr/>
        </p:nvSpPr>
        <p:spPr>
          <a:xfrm>
            <a:off x="467074" y="3152646"/>
            <a:ext cx="814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자재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공법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1AAEF3-A888-8216-EC98-EC3EBBBD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50" y="3480083"/>
            <a:ext cx="806491" cy="863644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1341A1D-6D26-074B-D780-B9641C631A51}"/>
              </a:ext>
            </a:extLst>
          </p:cNvPr>
          <p:cNvSpPr/>
          <p:nvPr/>
        </p:nvSpPr>
        <p:spPr>
          <a:xfrm>
            <a:off x="1571421" y="2434296"/>
            <a:ext cx="1368152" cy="2418991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D85117-4ED4-B382-3F54-1E5D37C62E92}"/>
              </a:ext>
            </a:extLst>
          </p:cNvPr>
          <p:cNvSpPr txBox="1"/>
          <p:nvPr/>
        </p:nvSpPr>
        <p:spPr>
          <a:xfrm>
            <a:off x="1534127" y="2530923"/>
            <a:ext cx="1464366" cy="19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latin typeface="+mn-ea"/>
              </a:rPr>
              <a:t>구조인디자인연구소</a:t>
            </a:r>
            <a:endParaRPr lang="en-US" altLang="ko-KR" sz="11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 algn="ctr"/>
            <a:r>
              <a:rPr lang="ko-KR" altLang="en-US" sz="700" dirty="0">
                <a:latin typeface="+mn-ea"/>
              </a:rPr>
              <a:t>건축디자인과 구조공학적 해결과정에서 합리적인 디자인을 찾아 연구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교육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현실지원을 도모하는 연구소 겸 건축구조기술사사무소</a:t>
            </a: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주    소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서울시 동대문구 </a:t>
            </a:r>
            <a:endParaRPr lang="en-US" altLang="ko-KR" sz="700" dirty="0">
              <a:latin typeface="+mn-ea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700" dirty="0">
                <a:latin typeface="+mn-ea"/>
              </a:rPr>
              <a:t>            </a:t>
            </a:r>
            <a:r>
              <a:rPr lang="ko-KR" altLang="en-US" sz="700" spc="-130" dirty="0">
                <a:latin typeface="+mn-ea"/>
              </a:rPr>
              <a:t>서울시립대로 </a:t>
            </a:r>
            <a:r>
              <a:rPr lang="en-US" altLang="ko-KR" sz="700" spc="-130" dirty="0">
                <a:latin typeface="+mn-ea"/>
              </a:rPr>
              <a:t>28</a:t>
            </a:r>
            <a:r>
              <a:rPr lang="ko-KR" altLang="en-US" sz="700" spc="-130" dirty="0">
                <a:latin typeface="+mn-ea"/>
              </a:rPr>
              <a:t>길</a:t>
            </a:r>
            <a:r>
              <a:rPr lang="en-US" altLang="ko-KR" sz="700" spc="-130" dirty="0">
                <a:latin typeface="+mn-ea"/>
              </a:rPr>
              <a:t>26 2</a:t>
            </a:r>
            <a:r>
              <a:rPr lang="ko-KR" altLang="en-US" sz="700" spc="-130" dirty="0">
                <a:latin typeface="+mn-ea"/>
              </a:rPr>
              <a:t>층</a:t>
            </a:r>
            <a:endParaRPr lang="en-US" altLang="ko-KR" sz="700" spc="-13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연 </a:t>
            </a:r>
            <a:r>
              <a:rPr lang="ko-KR" altLang="en-US" sz="700" dirty="0" err="1">
                <a:latin typeface="+mn-ea"/>
              </a:rPr>
              <a:t>락</a:t>
            </a:r>
            <a:r>
              <a:rPr lang="ko-KR" altLang="en-US" sz="700" dirty="0">
                <a:latin typeface="+mn-ea"/>
              </a:rPr>
              <a:t> 처</a:t>
            </a:r>
            <a:r>
              <a:rPr lang="en-US" altLang="ko-KR" sz="700" dirty="0">
                <a:latin typeface="+mn-ea"/>
              </a:rPr>
              <a:t>: 02-572-8662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홈페이지</a:t>
            </a:r>
            <a:r>
              <a:rPr lang="en-US" altLang="ko-KR" sz="700" dirty="0">
                <a:latin typeface="+mn-ea"/>
              </a:rPr>
              <a:t>: </a:t>
            </a:r>
            <a:r>
              <a:rPr lang="en-US" altLang="ko-KR" sz="700" u="sng" dirty="0">
                <a:solidFill>
                  <a:srgbClr val="0070C0"/>
                </a:solidFill>
                <a:latin typeface="+mn-ea"/>
              </a:rPr>
              <a:t>www.kujoin.org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이 메 일</a:t>
            </a:r>
            <a:r>
              <a:rPr lang="en-US" altLang="ko-KR" sz="700" dirty="0">
                <a:latin typeface="+mn-ea"/>
              </a:rPr>
              <a:t>: contact@kujoin.org</a:t>
            </a:r>
            <a:endParaRPr lang="en-US" altLang="ko-KR" sz="500" dirty="0">
              <a:latin typeface="+mn-ea"/>
              <a:ea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DC396B-2375-36D3-A37B-C8A9E84A2D03}"/>
              </a:ext>
            </a:extLst>
          </p:cNvPr>
          <p:cNvSpPr txBox="1"/>
          <p:nvPr/>
        </p:nvSpPr>
        <p:spPr>
          <a:xfrm>
            <a:off x="1930746" y="4569894"/>
            <a:ext cx="629369" cy="233077"/>
          </a:xfrm>
          <a:prstGeom prst="rect">
            <a:avLst/>
          </a:prstGeom>
          <a:solidFill>
            <a:srgbClr val="F584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b="1" dirty="0">
                <a:latin typeface="+mn-ea"/>
              </a:rPr>
              <a:t>CONTACT</a:t>
            </a:r>
            <a:endParaRPr lang="ko-KR" altLang="en-US" sz="1418" b="1" dirty="0">
              <a:latin typeface="+mn-ea"/>
              <a:ea typeface="+mn-ea"/>
            </a:endParaRPr>
          </a:p>
        </p:txBody>
      </p:sp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70D1C7B9-747F-BBCB-7EDA-5F8FC2AB021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 t="198" r="1448" b="-198"/>
          <a:stretch/>
        </p:blipFill>
        <p:spPr>
          <a:xfrm>
            <a:off x="1601359" y="1881908"/>
            <a:ext cx="1272030" cy="54624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EF183057-F642-FF26-2C05-9F9C0089BC0E}"/>
              </a:ext>
            </a:extLst>
          </p:cNvPr>
          <p:cNvSpPr/>
          <p:nvPr/>
        </p:nvSpPr>
        <p:spPr>
          <a:xfrm>
            <a:off x="1571421" y="1898037"/>
            <a:ext cx="1368152" cy="472474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E45F73-A242-9638-5852-16561D10EAC3}"/>
              </a:ext>
            </a:extLst>
          </p:cNvPr>
          <p:cNvSpPr txBox="1"/>
          <p:nvPr/>
        </p:nvSpPr>
        <p:spPr>
          <a:xfrm>
            <a:off x="1596907" y="4843951"/>
            <a:ext cx="146436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#</a:t>
            </a:r>
            <a:r>
              <a:rPr lang="ko-KR" altLang="en-US" sz="900" dirty="0">
                <a:latin typeface="+mn-ea"/>
                <a:ea typeface="+mn-ea"/>
              </a:rPr>
              <a:t>건축구조설계 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500" dirty="0">
                <a:latin typeface="+mn-ea"/>
                <a:ea typeface="+mn-ea"/>
              </a:rPr>
              <a:t>   #</a:t>
            </a:r>
            <a:r>
              <a:rPr lang="ko-KR" altLang="en-US" sz="500" dirty="0">
                <a:latin typeface="+mn-ea"/>
                <a:ea typeface="+mn-ea"/>
              </a:rPr>
              <a:t>구조디자인</a:t>
            </a:r>
            <a:endParaRPr lang="en-US" altLang="ko-KR" sz="500" dirty="0">
              <a:latin typeface="+mn-ea"/>
              <a:ea typeface="+mn-ea"/>
            </a:endParaRPr>
          </a:p>
          <a:p>
            <a:r>
              <a:rPr lang="en-US" altLang="ko-KR" sz="500" dirty="0">
                <a:latin typeface="+mn-ea"/>
                <a:ea typeface="+mn-ea"/>
              </a:rPr>
              <a:t>               </a:t>
            </a:r>
            <a:r>
              <a:rPr lang="en-US" altLang="ko-KR" sz="800" dirty="0">
                <a:latin typeface="+mn-ea"/>
                <a:ea typeface="+mn-ea"/>
              </a:rPr>
              <a:t>#</a:t>
            </a:r>
            <a:r>
              <a:rPr lang="ko-KR" altLang="en-US" sz="800" dirty="0">
                <a:latin typeface="+mn-ea"/>
                <a:ea typeface="+mn-ea"/>
              </a:rPr>
              <a:t>목구조설계</a:t>
            </a:r>
            <a:endParaRPr lang="en-US" altLang="ko-KR" sz="8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# </a:t>
            </a:r>
            <a:r>
              <a:rPr lang="ko-KR" altLang="en-US" sz="1100" dirty="0" err="1">
                <a:latin typeface="+mn-ea"/>
                <a:ea typeface="+mn-ea"/>
              </a:rPr>
              <a:t>목구조내진설계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BA022D-319E-A2F5-C59E-80A801713FFA}"/>
              </a:ext>
            </a:extLst>
          </p:cNvPr>
          <p:cNvSpPr/>
          <p:nvPr/>
        </p:nvSpPr>
        <p:spPr>
          <a:xfrm>
            <a:off x="1572709" y="4894028"/>
            <a:ext cx="1368152" cy="692497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7F6EB5-4FB2-2B26-A07E-BB910162E5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513"/>
          <a:stretch/>
        </p:blipFill>
        <p:spPr>
          <a:xfrm>
            <a:off x="7473503" y="1931031"/>
            <a:ext cx="152634" cy="4175355"/>
          </a:xfrm>
          <a:prstGeom prst="rect">
            <a:avLst/>
          </a:prstGeom>
        </p:spPr>
      </p:pic>
      <p:sp>
        <p:nvSpPr>
          <p:cNvPr id="42" name="AutoShape 254">
            <a:extLst>
              <a:ext uri="{FF2B5EF4-FFF2-40B4-BE49-F238E27FC236}">
                <a16:creationId xmlns:a16="http://schemas.microsoft.com/office/drawing/2014/main" id="{20DEB5F5-D8DC-F732-3ADE-B984996AB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43" name="AutoShape 256">
            <a:extLst>
              <a:ext uri="{FF2B5EF4-FFF2-40B4-BE49-F238E27FC236}">
                <a16:creationId xmlns:a16="http://schemas.microsoft.com/office/drawing/2014/main" id="{ED247C06-5B44-820F-1220-964513682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44" name="AutoShape 257">
            <a:extLst>
              <a:ext uri="{FF2B5EF4-FFF2-40B4-BE49-F238E27FC236}">
                <a16:creationId xmlns:a16="http://schemas.microsoft.com/office/drawing/2014/main" id="{30EDD130-639A-10AC-94DA-A5AF29A20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45" name="AutoShape 258">
            <a:extLst>
              <a:ext uri="{FF2B5EF4-FFF2-40B4-BE49-F238E27FC236}">
                <a16:creationId xmlns:a16="http://schemas.microsoft.com/office/drawing/2014/main" id="{CD8ADDD1-520B-71C3-497E-8ADF19AF1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46" name="AutoShape 259">
            <a:extLst>
              <a:ext uri="{FF2B5EF4-FFF2-40B4-BE49-F238E27FC236}">
                <a16:creationId xmlns:a16="http://schemas.microsoft.com/office/drawing/2014/main" id="{41FDD5FF-AE90-09BF-E15E-1980C8AD3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47" name="AutoShape 260">
            <a:extLst>
              <a:ext uri="{FF2B5EF4-FFF2-40B4-BE49-F238E27FC236}">
                <a16:creationId xmlns:a16="http://schemas.microsoft.com/office/drawing/2014/main" id="{AF58332F-8821-3C29-277C-76999B028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48" name="AutoShape 252">
            <a:extLst>
              <a:ext uri="{FF2B5EF4-FFF2-40B4-BE49-F238E27FC236}">
                <a16:creationId xmlns:a16="http://schemas.microsoft.com/office/drawing/2014/main" id="{874DD2FE-4B5A-EF47-CB1D-1085AB25E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49" name="AutoShape 253">
            <a:extLst>
              <a:ext uri="{FF2B5EF4-FFF2-40B4-BE49-F238E27FC236}">
                <a16:creationId xmlns:a16="http://schemas.microsoft.com/office/drawing/2014/main" id="{CB369F64-4405-A547-1BA4-888F6C0E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50" name="AutoShape 255">
            <a:extLst>
              <a:ext uri="{FF2B5EF4-FFF2-40B4-BE49-F238E27FC236}">
                <a16:creationId xmlns:a16="http://schemas.microsoft.com/office/drawing/2014/main" id="{2350E1B0-86D8-EF19-DD98-511A9390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15D798-4DF2-0117-32AE-1667FD90B041}"/>
              </a:ext>
            </a:extLst>
          </p:cNvPr>
          <p:cNvSpPr txBox="1"/>
          <p:nvPr/>
        </p:nvSpPr>
        <p:spPr>
          <a:xfrm>
            <a:off x="380060" y="1878106"/>
            <a:ext cx="962514" cy="338554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FFFF"/>
                </a:solidFill>
                <a:latin typeface="+mn-ea"/>
                <a:ea typeface="+mn-ea"/>
              </a:rPr>
              <a:t>건축과구조 마켓</a:t>
            </a:r>
            <a:endParaRPr lang="en-US" altLang="ko-KR" sz="800" b="1" dirty="0">
              <a:solidFill>
                <a:srgbClr val="FFFFFF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solidFill>
                  <a:srgbClr val="FFFFFF"/>
                </a:solidFill>
                <a:latin typeface="+mn-ea"/>
                <a:ea typeface="+mn-ea"/>
              </a:rPr>
              <a:t>A&amp;S Market</a:t>
            </a:r>
            <a:endParaRPr lang="ko-KR" altLang="en-US" sz="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4814978-75ED-3BBC-D543-1CC21873F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805" y="2340663"/>
            <a:ext cx="1095916" cy="106732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D57A4AF4-DC48-4082-8ADA-0BAE24A1BC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AFCF2B9-60DD-7C41-FA97-DA9CDAA45993}"/>
              </a:ext>
            </a:extLst>
          </p:cNvPr>
          <p:cNvSpPr txBox="1"/>
          <p:nvPr/>
        </p:nvSpPr>
        <p:spPr>
          <a:xfrm>
            <a:off x="3072879" y="1815494"/>
            <a:ext cx="1909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카테고리</a:t>
            </a:r>
            <a:r>
              <a:rPr lang="en-US" altLang="ko-KR" sz="900" b="1" dirty="0">
                <a:latin typeface="+mn-ea"/>
                <a:ea typeface="+mn-ea"/>
              </a:rPr>
              <a:t>1. </a:t>
            </a:r>
            <a:r>
              <a:rPr lang="ko-KR" altLang="en-US" sz="900" b="1" dirty="0">
                <a:latin typeface="+mn-ea"/>
                <a:ea typeface="+mn-ea"/>
              </a:rPr>
              <a:t>웹 </a:t>
            </a:r>
            <a:r>
              <a:rPr lang="ko-KR" altLang="en-US" sz="900" b="1" dirty="0">
                <a:latin typeface="+mn-ea"/>
              </a:rPr>
              <a:t>프로그램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C35281-C62C-BDD3-6290-C55653A30B84}"/>
              </a:ext>
            </a:extLst>
          </p:cNvPr>
          <p:cNvSpPr txBox="1"/>
          <p:nvPr/>
        </p:nvSpPr>
        <p:spPr>
          <a:xfrm>
            <a:off x="6612969" y="2382735"/>
            <a:ext cx="562519" cy="184666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err="1">
                <a:latin typeface="+mn-ea"/>
              </a:rPr>
              <a:t>url</a:t>
            </a:r>
            <a:r>
              <a:rPr lang="en-US" altLang="ko-KR" sz="600" b="1" dirty="0">
                <a:latin typeface="+mn-ea"/>
              </a:rPr>
              <a:t> </a:t>
            </a:r>
            <a:r>
              <a:rPr lang="ko-KR" altLang="en-US" sz="600" b="1" dirty="0">
                <a:latin typeface="+mn-ea"/>
              </a:rPr>
              <a:t>이동</a:t>
            </a:r>
            <a:endParaRPr lang="ko-KR" altLang="en-US" sz="600" b="1" dirty="0">
              <a:latin typeface="+mn-ea"/>
              <a:ea typeface="+mn-ea"/>
            </a:endParaRP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C3E8AAE2-EAF7-B531-45A3-7170D326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794996"/>
              </p:ext>
            </p:extLst>
          </p:nvPr>
        </p:nvGraphicFramePr>
        <p:xfrm>
          <a:off x="3079518" y="2102423"/>
          <a:ext cx="414305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50">
                  <a:extLst>
                    <a:ext uri="{9D8B030D-6E8A-4147-A177-3AD203B41FA5}">
                      <a16:colId xmlns:a16="http://schemas.microsoft.com/office/drawing/2014/main" val="900321362"/>
                    </a:ext>
                  </a:extLst>
                </a:gridCol>
                <a:gridCol w="2629461">
                  <a:extLst>
                    <a:ext uri="{9D8B030D-6E8A-4147-A177-3AD203B41FA5}">
                      <a16:colId xmlns:a16="http://schemas.microsoft.com/office/drawing/2014/main" val="834601008"/>
                    </a:ext>
                  </a:extLst>
                </a:gridCol>
                <a:gridCol w="683039">
                  <a:extLst>
                    <a:ext uri="{9D8B030D-6E8A-4147-A177-3AD203B41FA5}">
                      <a16:colId xmlns:a16="http://schemas.microsoft.com/office/drawing/2014/main" val="3551617464"/>
                    </a:ext>
                  </a:extLst>
                </a:gridCol>
              </a:tblGrid>
              <a:tr h="47709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접합부설계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건축구조기준 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KDS 41 33 05‘ </a:t>
                      </a:r>
                      <a:r>
                        <a:rPr kumimoji="0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목구조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접합부의  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설계</a:t>
                      </a:r>
                      <a:r>
                        <a:rPr kumimoji="0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＇</a:t>
                      </a:r>
                      <a:r>
                        <a:rPr kumimoji="0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근거한 목재 접합부 설계프로그램</a:t>
                      </a:r>
                      <a:endParaRPr kumimoji="0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303595"/>
                  </a:ext>
                </a:extLst>
              </a:tr>
            </a:tbl>
          </a:graphicData>
        </a:graphic>
      </p:graphicFrame>
      <p:pic>
        <p:nvPicPr>
          <p:cNvPr id="80" name="그림 22">
            <a:extLst>
              <a:ext uri="{FF2B5EF4-FFF2-40B4-BE49-F238E27FC236}">
                <a16:creationId xmlns:a16="http://schemas.microsoft.com/office/drawing/2014/main" id="{6C40D747-7D2F-2FED-772C-8F83C6AAB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61" y="2119948"/>
            <a:ext cx="747436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012B68A-4625-4370-4762-F27D7DAB3A37}"/>
              </a:ext>
            </a:extLst>
          </p:cNvPr>
          <p:cNvSpPr txBox="1"/>
          <p:nvPr/>
        </p:nvSpPr>
        <p:spPr>
          <a:xfrm>
            <a:off x="6615716" y="2158783"/>
            <a:ext cx="546283" cy="1846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latin typeface="+mn-ea"/>
                <a:ea typeface="+mn-ea"/>
              </a:rPr>
              <a:t>100,000~</a:t>
            </a:r>
            <a:endParaRPr lang="ko-KR" altLang="en-US" sz="700" b="1" dirty="0">
              <a:latin typeface="+mn-ea"/>
              <a:ea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9EF1449-809C-7C61-79C3-57016C3C5982}"/>
              </a:ext>
            </a:extLst>
          </p:cNvPr>
          <p:cNvSpPr txBox="1"/>
          <p:nvPr/>
        </p:nvSpPr>
        <p:spPr bwMode="auto">
          <a:xfrm>
            <a:off x="6647557" y="2011775"/>
            <a:ext cx="482600" cy="10772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tIns="0" bIns="0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700" b="1" dirty="0">
                <a:latin typeface="+mj-ea"/>
                <a:ea typeface="+mj-ea"/>
              </a:rPr>
              <a:t>매뉴얼</a:t>
            </a:r>
            <a:endParaRPr lang="ko-KR" altLang="en-US" sz="500" dirty="0"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DC6417B-2D1F-9A5E-955F-5DB578659B08}"/>
              </a:ext>
            </a:extLst>
          </p:cNvPr>
          <p:cNvSpPr txBox="1"/>
          <p:nvPr/>
        </p:nvSpPr>
        <p:spPr>
          <a:xfrm>
            <a:off x="3077876" y="2633093"/>
            <a:ext cx="2321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카테고리</a:t>
            </a:r>
            <a:r>
              <a:rPr lang="en-US" altLang="ko-KR" sz="900" b="1" dirty="0">
                <a:latin typeface="+mn-ea"/>
              </a:rPr>
              <a:t>2. SERVICE (</a:t>
            </a:r>
            <a:r>
              <a:rPr lang="ko-KR" altLang="en-US" sz="900" b="1" dirty="0">
                <a:latin typeface="+mn-ea"/>
              </a:rPr>
              <a:t>사진</a:t>
            </a:r>
            <a:r>
              <a:rPr lang="en-US" altLang="ko-KR" sz="900" b="1" dirty="0">
                <a:latin typeface="+mn-ea"/>
              </a:rPr>
              <a:t>0)</a:t>
            </a:r>
            <a:endParaRPr lang="ko-KR" altLang="en-US" sz="900" b="1" dirty="0">
              <a:latin typeface="+mn-ea"/>
              <a:ea typeface="+mn-ea"/>
            </a:endParaRPr>
          </a:p>
        </p:txBody>
      </p: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41DE8E85-12FD-9B6E-B742-C6C98ED56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935170"/>
              </p:ext>
            </p:extLst>
          </p:nvPr>
        </p:nvGraphicFramePr>
        <p:xfrm>
          <a:off x="3098596" y="2876667"/>
          <a:ext cx="4143050" cy="123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50">
                  <a:extLst>
                    <a:ext uri="{9D8B030D-6E8A-4147-A177-3AD203B41FA5}">
                      <a16:colId xmlns:a16="http://schemas.microsoft.com/office/drawing/2014/main" val="900321362"/>
                    </a:ext>
                  </a:extLst>
                </a:gridCol>
                <a:gridCol w="2177974">
                  <a:extLst>
                    <a:ext uri="{9D8B030D-6E8A-4147-A177-3AD203B41FA5}">
                      <a16:colId xmlns:a16="http://schemas.microsoft.com/office/drawing/2014/main" val="834601008"/>
                    </a:ext>
                  </a:extLst>
                </a:gridCol>
                <a:gridCol w="505336">
                  <a:extLst>
                    <a:ext uri="{9D8B030D-6E8A-4147-A177-3AD203B41FA5}">
                      <a16:colId xmlns:a16="http://schemas.microsoft.com/office/drawing/2014/main" val="3551617464"/>
                    </a:ext>
                  </a:extLst>
                </a:gridCol>
                <a:gridCol w="629190">
                  <a:extLst>
                    <a:ext uri="{9D8B030D-6E8A-4147-A177-3AD203B41FA5}">
                      <a16:colId xmlns:a16="http://schemas.microsoft.com/office/drawing/2014/main" val="3031677609"/>
                    </a:ext>
                  </a:extLst>
                </a:gridCol>
              </a:tblGrid>
              <a:tr h="51335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목조 건축 구조설계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기본</a:t>
                      </a:r>
                      <a:endParaRPr lang="en-US" altLang="ko-KR" sz="7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지면까지 연결된 벽이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다수 있는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층 이하의 목조 건축 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접합부 설계가 </a:t>
                      </a:r>
                      <a:r>
                        <a:rPr lang="ko-KR" altLang="en-US" sz="600" dirty="0" err="1">
                          <a:solidFill>
                            <a:schemeClr val="tx1"/>
                          </a:solidFill>
                        </a:rPr>
                        <a:t>필요없는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 경우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-500m2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 이내의 소규모 건축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단위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303595"/>
                  </a:ext>
                </a:extLst>
              </a:tr>
              <a:tr h="566905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목조 건축 구조설계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중급</a:t>
                      </a:r>
                    </a:p>
                    <a:p>
                      <a:pPr algn="l" latinLnBrk="1"/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벽이 부족하거나 비정형 평면을 가진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600" dirty="0" err="1">
                          <a:solidFill>
                            <a:schemeClr val="tx1"/>
                          </a:solidFill>
                        </a:rPr>
                        <a:t>층이하의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 목조 건축 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-1m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이상의 </a:t>
                      </a:r>
                      <a:r>
                        <a:rPr lang="ko-KR" altLang="en-US" sz="600" dirty="0" err="1">
                          <a:solidFill>
                            <a:schemeClr val="tx1"/>
                          </a:solidFill>
                        </a:rPr>
                        <a:t>켄틸레버나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 개구부가 많은 경우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일반 접합부 설계가 포함되는 경우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-1000m2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 이내의 소규모 건축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단위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041323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F61779DD-52E7-8A58-4AB5-037FE8F25112}"/>
              </a:ext>
            </a:extLst>
          </p:cNvPr>
          <p:cNvSpPr txBox="1"/>
          <p:nvPr/>
        </p:nvSpPr>
        <p:spPr>
          <a:xfrm>
            <a:off x="6670657" y="3201723"/>
            <a:ext cx="519374" cy="169277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" b="1" dirty="0">
                <a:latin typeface="+mn-ea"/>
                <a:ea typeface="+mn-ea"/>
              </a:rPr>
              <a:t>CONTACT</a:t>
            </a:r>
            <a:endParaRPr lang="ko-KR" altLang="en-US" sz="500" b="1" dirty="0">
              <a:latin typeface="+mn-ea"/>
              <a:ea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6416C65-3647-4AD4-A11E-4BC50971C640}"/>
              </a:ext>
            </a:extLst>
          </p:cNvPr>
          <p:cNvSpPr txBox="1"/>
          <p:nvPr/>
        </p:nvSpPr>
        <p:spPr>
          <a:xfrm>
            <a:off x="6672796" y="2953608"/>
            <a:ext cx="517235" cy="1846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n-ea"/>
              </a:rPr>
              <a:t>단가협의</a:t>
            </a:r>
            <a:endParaRPr lang="ko-KR" altLang="en-US" sz="700" b="1" dirty="0">
              <a:latin typeface="+mn-ea"/>
              <a:ea typeface="+mn-ea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869CB606-433F-E96E-3BE8-F84FA25FF6C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19130" y="2906565"/>
            <a:ext cx="793445" cy="519321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087DF78E-B8F4-BB58-2FEE-A5754DF5158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19316" y="3464838"/>
            <a:ext cx="793445" cy="62251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6A57980-D3C4-EEF7-218B-5D1B6AA71F11}"/>
              </a:ext>
            </a:extLst>
          </p:cNvPr>
          <p:cNvSpPr txBox="1"/>
          <p:nvPr/>
        </p:nvSpPr>
        <p:spPr>
          <a:xfrm>
            <a:off x="6674575" y="3804338"/>
            <a:ext cx="519374" cy="169277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" b="1" dirty="0">
                <a:latin typeface="+mn-ea"/>
                <a:ea typeface="+mn-ea"/>
              </a:rPr>
              <a:t>CONTACT</a:t>
            </a:r>
            <a:endParaRPr lang="ko-KR" altLang="en-US" sz="500" b="1" dirty="0">
              <a:latin typeface="+mn-ea"/>
              <a:ea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185CD4-E97B-A7EB-94B9-7435EF7F8097}"/>
              </a:ext>
            </a:extLst>
          </p:cNvPr>
          <p:cNvSpPr txBox="1"/>
          <p:nvPr/>
        </p:nvSpPr>
        <p:spPr>
          <a:xfrm>
            <a:off x="6676714" y="3556223"/>
            <a:ext cx="585652" cy="1846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latin typeface="+mn-ea"/>
              </a:rPr>
              <a:t>150,000~</a:t>
            </a:r>
            <a:endParaRPr lang="ko-KR" altLang="en-US" sz="700" b="1" dirty="0">
              <a:latin typeface="+mn-ea"/>
              <a:ea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938387-B8F7-F7C0-D954-9CF58ACC2669}"/>
              </a:ext>
            </a:extLst>
          </p:cNvPr>
          <p:cNvSpPr txBox="1"/>
          <p:nvPr/>
        </p:nvSpPr>
        <p:spPr>
          <a:xfrm>
            <a:off x="3076326" y="4137336"/>
            <a:ext cx="2321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카테고리</a:t>
            </a:r>
            <a:r>
              <a:rPr lang="en-US" altLang="ko-KR" sz="900" b="1" dirty="0">
                <a:latin typeface="+mn-ea"/>
                <a:ea typeface="+mn-ea"/>
              </a:rPr>
              <a:t>3</a:t>
            </a:r>
            <a:r>
              <a:rPr lang="en-US" altLang="ko-KR" sz="900" b="1" dirty="0">
                <a:latin typeface="+mn-ea"/>
              </a:rPr>
              <a:t>. SERVICE (</a:t>
            </a:r>
            <a:r>
              <a:rPr lang="ko-KR" altLang="en-US" sz="900" b="1" dirty="0">
                <a:latin typeface="+mn-ea"/>
              </a:rPr>
              <a:t>사진</a:t>
            </a:r>
            <a:r>
              <a:rPr lang="en-US" altLang="ko-KR" sz="900" b="1" dirty="0">
                <a:latin typeface="+mn-ea"/>
              </a:rPr>
              <a:t>X)</a:t>
            </a:r>
            <a:endParaRPr lang="ko-KR" altLang="en-US" sz="900" b="1" dirty="0">
              <a:latin typeface="+mn-ea"/>
              <a:ea typeface="+mn-ea"/>
            </a:endParaRP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A7F1F170-D697-083F-30EF-BB0FBE2BB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478663"/>
              </p:ext>
            </p:extLst>
          </p:nvPr>
        </p:nvGraphicFramePr>
        <p:xfrm>
          <a:off x="3096861" y="4403475"/>
          <a:ext cx="4122516" cy="108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6420">
                  <a:extLst>
                    <a:ext uri="{9D8B030D-6E8A-4147-A177-3AD203B41FA5}">
                      <a16:colId xmlns:a16="http://schemas.microsoft.com/office/drawing/2014/main" val="834601008"/>
                    </a:ext>
                  </a:extLst>
                </a:gridCol>
                <a:gridCol w="783048">
                  <a:extLst>
                    <a:ext uri="{9D8B030D-6E8A-4147-A177-3AD203B41FA5}">
                      <a16:colId xmlns:a16="http://schemas.microsoft.com/office/drawing/2014/main" val="3551617464"/>
                    </a:ext>
                  </a:extLst>
                </a:gridCol>
                <a:gridCol w="783048">
                  <a:extLst>
                    <a:ext uri="{9D8B030D-6E8A-4147-A177-3AD203B41FA5}">
                      <a16:colId xmlns:a16="http://schemas.microsoft.com/office/drawing/2014/main" val="3031677609"/>
                    </a:ext>
                  </a:extLst>
                </a:gridCol>
              </a:tblGrid>
              <a:tr h="477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공간컨설팅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기본설계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인테리어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600" dirty="0" err="1">
                          <a:solidFill>
                            <a:schemeClr val="tx1"/>
                          </a:solidFill>
                        </a:rPr>
                        <a:t>레노베이션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신축 등 각 프로젝트</a:t>
                      </a:r>
                      <a:r>
                        <a:rPr lang="ko-KR" altLang="en-US" sz="600" baseline="0" dirty="0">
                          <a:solidFill>
                            <a:schemeClr val="tx1"/>
                          </a:solidFill>
                        </a:rPr>
                        <a:t>의 성격 및 공간의 특징에 적합한 공간활용컨설팅 서비스 제공</a:t>
                      </a:r>
                      <a:endParaRPr lang="en-US" altLang="ko-KR" sz="6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" baseline="0" dirty="0">
                          <a:solidFill>
                            <a:schemeClr val="tx1"/>
                          </a:solidFill>
                        </a:rPr>
                        <a:t>기본설계</a:t>
                      </a:r>
                      <a:r>
                        <a:rPr lang="en-US" altLang="ko-KR" sz="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" baseline="0" dirty="0">
                          <a:solidFill>
                            <a:schemeClr val="tx1"/>
                          </a:solidFill>
                        </a:rPr>
                        <a:t>서비스 제공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단위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303595"/>
                  </a:ext>
                </a:extLst>
              </a:tr>
              <a:tr h="477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건축설계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인테리어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기존 건축물의 내부공간 수리 및 개선 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" baseline="0" dirty="0">
                          <a:solidFill>
                            <a:schemeClr val="tx1"/>
                          </a:solidFill>
                        </a:rPr>
                        <a:t>공사의 규모</a:t>
                      </a:r>
                      <a:r>
                        <a:rPr lang="en-US" altLang="ko-KR" sz="6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600" baseline="0" dirty="0">
                          <a:solidFill>
                            <a:schemeClr val="tx1"/>
                          </a:solidFill>
                        </a:rPr>
                        <a:t>검토범위 등에 따라 협의 필요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단위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67664"/>
                  </a:ext>
                </a:extLst>
              </a:tr>
            </a:tbl>
          </a:graphicData>
        </a:graphic>
      </p:graphicFrame>
      <p:sp>
        <p:nvSpPr>
          <p:cNvPr id="99" name="TextBox 98">
            <a:extLst>
              <a:ext uri="{FF2B5EF4-FFF2-40B4-BE49-F238E27FC236}">
                <a16:creationId xmlns:a16="http://schemas.microsoft.com/office/drawing/2014/main" id="{B97C441B-82BC-C5CA-CBD8-57D078AC93F2}"/>
              </a:ext>
            </a:extLst>
          </p:cNvPr>
          <p:cNvSpPr txBox="1"/>
          <p:nvPr/>
        </p:nvSpPr>
        <p:spPr>
          <a:xfrm>
            <a:off x="6567412" y="4773693"/>
            <a:ext cx="519374" cy="169277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" b="1" dirty="0">
                <a:latin typeface="+mn-ea"/>
                <a:ea typeface="+mn-ea"/>
              </a:rPr>
              <a:t>CONTACT</a:t>
            </a:r>
            <a:endParaRPr lang="ko-KR" altLang="en-US" sz="500" b="1" dirty="0">
              <a:latin typeface="+mn-ea"/>
              <a:ea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5EB82F-ADC0-6097-FAB6-EFABB7BEF9A9}"/>
              </a:ext>
            </a:extLst>
          </p:cNvPr>
          <p:cNvSpPr txBox="1"/>
          <p:nvPr/>
        </p:nvSpPr>
        <p:spPr>
          <a:xfrm>
            <a:off x="6569551" y="4525578"/>
            <a:ext cx="585652" cy="1846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latin typeface="+mn-ea"/>
              </a:rPr>
              <a:t>150,000~</a:t>
            </a:r>
            <a:endParaRPr lang="ko-KR" altLang="en-US" sz="700" b="1" dirty="0">
              <a:latin typeface="+mn-ea"/>
              <a:ea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A5E474-3D76-4518-DDF1-B691B42E8961}"/>
              </a:ext>
            </a:extLst>
          </p:cNvPr>
          <p:cNvSpPr txBox="1"/>
          <p:nvPr/>
        </p:nvSpPr>
        <p:spPr>
          <a:xfrm>
            <a:off x="6567412" y="5254226"/>
            <a:ext cx="519374" cy="169277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" b="1" dirty="0">
                <a:latin typeface="+mn-ea"/>
                <a:ea typeface="+mn-ea"/>
              </a:rPr>
              <a:t>CONTACT</a:t>
            </a:r>
            <a:endParaRPr lang="ko-KR" altLang="en-US" sz="500" b="1" dirty="0">
              <a:latin typeface="+mn-ea"/>
              <a:ea typeface="+mn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2436075-55E2-DF42-C303-26FF734F6F2F}"/>
              </a:ext>
            </a:extLst>
          </p:cNvPr>
          <p:cNvSpPr txBox="1"/>
          <p:nvPr/>
        </p:nvSpPr>
        <p:spPr>
          <a:xfrm>
            <a:off x="6555078" y="5035480"/>
            <a:ext cx="686568" cy="1846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" b="1">
                <a:latin typeface="+mn-ea"/>
              </a:defRPr>
            </a:lvl1pPr>
          </a:lstStyle>
          <a:p>
            <a:r>
              <a:rPr lang="ko-KR" altLang="en-US" dirty="0"/>
              <a:t>공사비의 </a:t>
            </a:r>
            <a:r>
              <a:rPr lang="en-US" altLang="ko-KR" dirty="0"/>
              <a:t>10%</a:t>
            </a:r>
            <a:endParaRPr lang="ko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711683E-0D5D-D566-9AE2-AD1E5B06D878}"/>
              </a:ext>
            </a:extLst>
          </p:cNvPr>
          <p:cNvSpPr txBox="1"/>
          <p:nvPr/>
        </p:nvSpPr>
        <p:spPr>
          <a:xfrm>
            <a:off x="3020747" y="5517115"/>
            <a:ext cx="2321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카테고리</a:t>
            </a:r>
            <a:r>
              <a:rPr lang="en-US" altLang="ko-KR" sz="900" b="1" dirty="0">
                <a:latin typeface="+mn-ea"/>
              </a:rPr>
              <a:t>4. </a:t>
            </a:r>
            <a:r>
              <a:rPr lang="ko-KR" altLang="en-US" sz="900" b="1" dirty="0">
                <a:latin typeface="+mn-ea"/>
              </a:rPr>
              <a:t>제품</a:t>
            </a:r>
            <a:endParaRPr lang="ko-KR" altLang="en-US" sz="900" b="1" dirty="0">
              <a:latin typeface="+mn-ea"/>
              <a:ea typeface="+mn-ea"/>
            </a:endParaRPr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906B4276-F446-2F2E-C6C2-21B7D4464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00522"/>
              </p:ext>
            </p:extLst>
          </p:nvPr>
        </p:nvGraphicFramePr>
        <p:xfrm>
          <a:off x="3107339" y="5737703"/>
          <a:ext cx="4143050" cy="56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50">
                  <a:extLst>
                    <a:ext uri="{9D8B030D-6E8A-4147-A177-3AD203B41FA5}">
                      <a16:colId xmlns:a16="http://schemas.microsoft.com/office/drawing/2014/main" val="900321362"/>
                    </a:ext>
                  </a:extLst>
                </a:gridCol>
                <a:gridCol w="2054120">
                  <a:extLst>
                    <a:ext uri="{9D8B030D-6E8A-4147-A177-3AD203B41FA5}">
                      <a16:colId xmlns:a16="http://schemas.microsoft.com/office/drawing/2014/main" val="834601008"/>
                    </a:ext>
                  </a:extLst>
                </a:gridCol>
                <a:gridCol w="629190">
                  <a:extLst>
                    <a:ext uri="{9D8B030D-6E8A-4147-A177-3AD203B41FA5}">
                      <a16:colId xmlns:a16="http://schemas.microsoft.com/office/drawing/2014/main" val="3551617464"/>
                    </a:ext>
                  </a:extLst>
                </a:gridCol>
                <a:gridCol w="629190">
                  <a:extLst>
                    <a:ext uri="{9D8B030D-6E8A-4147-A177-3AD203B41FA5}">
                      <a16:colId xmlns:a16="http://schemas.microsoft.com/office/drawing/2014/main" val="3031677609"/>
                    </a:ext>
                  </a:extLst>
                </a:gridCol>
              </a:tblGrid>
              <a:tr h="477090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3x6 home</a:t>
                      </a:r>
                      <a:endParaRPr lang="en-US" altLang="ko-KR" sz="7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600" dirty="0" err="1">
                          <a:solidFill>
                            <a:schemeClr val="tx1"/>
                          </a:solidFill>
                        </a:rPr>
                        <a:t>복층형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 구조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지붕높이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4m)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완전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개폐형 </a:t>
                      </a:r>
                      <a:r>
                        <a:rPr lang="ko-KR" altLang="en-US" sz="600" dirty="0" err="1">
                          <a:solidFill>
                            <a:schemeClr val="tx1"/>
                          </a:solidFill>
                        </a:rPr>
                        <a:t>폴딩도어를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 활용한 공간확장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실내외 양방향 사용가능한 키친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낙엽송 특유의 견고한 </a:t>
                      </a:r>
                      <a:r>
                        <a:rPr lang="ko-KR" altLang="en-US" sz="600" dirty="0" err="1">
                          <a:solidFill>
                            <a:schemeClr val="tx1"/>
                          </a:solidFill>
                        </a:rPr>
                        <a:t>목구조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규격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303595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4C95AB9A-DFC1-BFD6-C920-99D65EC31167}"/>
              </a:ext>
            </a:extLst>
          </p:cNvPr>
          <p:cNvSpPr txBox="1"/>
          <p:nvPr/>
        </p:nvSpPr>
        <p:spPr>
          <a:xfrm>
            <a:off x="6660067" y="5834602"/>
            <a:ext cx="546283" cy="18466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latin typeface="+mn-ea"/>
                <a:ea typeface="+mn-ea"/>
              </a:rPr>
              <a:t>100,000~</a:t>
            </a:r>
            <a:endParaRPr lang="ko-KR" altLang="en-US" sz="700" b="1" dirty="0">
              <a:latin typeface="+mn-ea"/>
              <a:ea typeface="+mn-ea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44BC4BBE-B6FC-267E-4537-2EBC753B92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54549" y="5790236"/>
            <a:ext cx="747436" cy="509430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C6A879FC-6373-7342-D67C-429560EDD0DB}"/>
              </a:ext>
            </a:extLst>
          </p:cNvPr>
          <p:cNvSpPr txBox="1"/>
          <p:nvPr/>
        </p:nvSpPr>
        <p:spPr>
          <a:xfrm>
            <a:off x="6673521" y="6045750"/>
            <a:ext cx="519374" cy="169277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" b="1" dirty="0">
                <a:latin typeface="+mn-ea"/>
                <a:ea typeface="+mn-ea"/>
              </a:rPr>
              <a:t>CONTACT</a:t>
            </a:r>
            <a:endParaRPr lang="ko-KR" altLang="en-US" sz="500" b="1" dirty="0">
              <a:latin typeface="+mn-ea"/>
              <a:ea typeface="+mn-ea"/>
            </a:endParaRPr>
          </a:p>
        </p:txBody>
      </p:sp>
      <p:sp>
        <p:nvSpPr>
          <p:cNvPr id="69" name="AutoShape 252">
            <a:extLst>
              <a:ext uri="{FF2B5EF4-FFF2-40B4-BE49-F238E27FC236}">
                <a16:creationId xmlns:a16="http://schemas.microsoft.com/office/drawing/2014/main" id="{83B894E7-B4F1-99F6-736D-D312B6575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001" y="2907279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70" name="AutoShape 253">
            <a:extLst>
              <a:ext uri="{FF2B5EF4-FFF2-40B4-BE49-F238E27FC236}">
                <a16:creationId xmlns:a16="http://schemas.microsoft.com/office/drawing/2014/main" id="{50A5F1F9-3025-D538-CCC8-2C58ABA4D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0107" y="2398615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71" name="AutoShape 254">
            <a:extLst>
              <a:ext uri="{FF2B5EF4-FFF2-40B4-BE49-F238E27FC236}">
                <a16:creationId xmlns:a16="http://schemas.microsoft.com/office/drawing/2014/main" id="{5CCA5761-F547-8C43-4574-39475562B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9090" y="3276723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72" name="AutoShape 255">
            <a:extLst>
              <a:ext uri="{FF2B5EF4-FFF2-40B4-BE49-F238E27FC236}">
                <a16:creationId xmlns:a16="http://schemas.microsoft.com/office/drawing/2014/main" id="{C49888F3-F17C-D709-4108-38489CF5E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762" y="2924237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FE2AC2-E411-9EA8-5517-0EA9592D42C2}"/>
              </a:ext>
            </a:extLst>
          </p:cNvPr>
          <p:cNvGrpSpPr/>
          <p:nvPr/>
        </p:nvGrpSpPr>
        <p:grpSpPr>
          <a:xfrm>
            <a:off x="1573371" y="5623597"/>
            <a:ext cx="1368152" cy="694389"/>
            <a:chOff x="1668621" y="5661697"/>
            <a:chExt cx="1368152" cy="6943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94349C-AA6D-0BC9-5C12-F2702FCEC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61466" t="25377" r="30524" b="40961"/>
            <a:stretch/>
          </p:blipFill>
          <p:spPr>
            <a:xfrm>
              <a:off x="1699980" y="5661697"/>
              <a:ext cx="383768" cy="60183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73F671-D512-66B6-FC45-70288FB44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74494" t="26185" r="15358" b="40961"/>
            <a:stretch/>
          </p:blipFill>
          <p:spPr>
            <a:xfrm>
              <a:off x="2127703" y="5676149"/>
              <a:ext cx="486196" cy="58738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D06516-5DC6-9C70-1276-2D2306CF0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88523" t="26991" r="4273" b="40961"/>
            <a:stretch/>
          </p:blipFill>
          <p:spPr>
            <a:xfrm>
              <a:off x="2591181" y="5690555"/>
              <a:ext cx="345188" cy="57297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199F9CB-E857-93DA-C0A5-AC60051AFCC9}"/>
                </a:ext>
              </a:extLst>
            </p:cNvPr>
            <p:cNvSpPr/>
            <p:nvPr/>
          </p:nvSpPr>
          <p:spPr>
            <a:xfrm>
              <a:off x="1668621" y="5661697"/>
              <a:ext cx="1368152" cy="694389"/>
            </a:xfrm>
            <a:prstGeom prst="rect">
              <a:avLst/>
            </a:prstGeom>
            <a:noFill/>
            <a:ln w="9525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5A0470-959A-5DF1-FEC8-19D57499ED60}"/>
                </a:ext>
              </a:extLst>
            </p:cNvPr>
            <p:cNvSpPr txBox="1"/>
            <p:nvPr/>
          </p:nvSpPr>
          <p:spPr>
            <a:xfrm>
              <a:off x="2611993" y="6108068"/>
              <a:ext cx="4163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인증</a:t>
              </a:r>
              <a:r>
                <a:rPr lang="en-US" altLang="ko-KR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자격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BA5647-E374-D64C-4FAD-791EC936AB17}"/>
                </a:ext>
              </a:extLst>
            </p:cNvPr>
            <p:cNvSpPr txBox="1"/>
            <p:nvPr/>
          </p:nvSpPr>
          <p:spPr>
            <a:xfrm>
              <a:off x="2009061" y="6106269"/>
              <a:ext cx="6406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b="1" dirty="0">
                  <a:latin typeface="+mn-ea"/>
                  <a:ea typeface="+mn-ea"/>
                </a:rPr>
                <a:t>서울시립대</a:t>
              </a:r>
              <a:endParaRPr lang="en-US" altLang="ko-KR" sz="400" b="1" dirty="0">
                <a:latin typeface="+mn-ea"/>
                <a:ea typeface="+mn-ea"/>
              </a:endParaRPr>
            </a:p>
            <a:p>
              <a:pPr algn="ctr"/>
              <a:r>
                <a:rPr lang="ko-KR" altLang="en-US" sz="400" b="1" dirty="0">
                  <a:latin typeface="+mn-ea"/>
                  <a:ea typeface="+mn-ea"/>
                </a:rPr>
                <a:t>캠퍼스타운참여기업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AACD0B-E6EF-76FD-58D9-67EF5838D973}"/>
                </a:ext>
              </a:extLst>
            </p:cNvPr>
            <p:cNvSpPr txBox="1"/>
            <p:nvPr/>
          </p:nvSpPr>
          <p:spPr>
            <a:xfrm>
              <a:off x="1707639" y="6112315"/>
              <a:ext cx="386591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" b="1">
                  <a:latin typeface="+mn-ea"/>
                  <a:ea typeface="+mn-ea"/>
                </a:rPr>
                <a:t>2020</a:t>
              </a:r>
              <a:r>
                <a:rPr lang="ko-KR" altLang="en-US" sz="400" b="1" dirty="0">
                  <a:latin typeface="+mn-ea"/>
                  <a:ea typeface="+mn-ea"/>
                </a:rPr>
                <a:t>년</a:t>
              </a:r>
              <a:endParaRPr lang="en-US" altLang="ko-KR" sz="400" b="1" dirty="0">
                <a:latin typeface="+mn-ea"/>
                <a:ea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25B906-2A66-0A39-2FA2-2977A614837B}"/>
                </a:ext>
              </a:extLst>
            </p:cNvPr>
            <p:cNvSpPr txBox="1"/>
            <p:nvPr/>
          </p:nvSpPr>
          <p:spPr>
            <a:xfrm>
              <a:off x="1694948" y="5979319"/>
              <a:ext cx="49686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latin typeface="+mn-ea"/>
                  <a:ea typeface="+mn-ea"/>
                </a:rPr>
                <a:t>업력</a:t>
              </a:r>
              <a:r>
                <a:rPr lang="en-US" altLang="ko-KR" sz="500" b="1" dirty="0">
                  <a:latin typeface="+mn-ea"/>
                  <a:ea typeface="+mn-ea"/>
                </a:rPr>
                <a:t>3</a:t>
              </a:r>
              <a:r>
                <a:rPr lang="ko-KR" altLang="en-US" sz="500" b="1" dirty="0" err="1">
                  <a:latin typeface="+mn-ea"/>
                  <a:ea typeface="+mn-ea"/>
                </a:rPr>
                <a:t>년차</a:t>
              </a:r>
              <a:endParaRPr lang="ko-KR" altLang="en-US" sz="500" b="1" dirty="0">
                <a:latin typeface="+mn-ea"/>
                <a:ea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5C88C3-7D0C-F92F-2501-35562E3D85A2}"/>
                </a:ext>
              </a:extLst>
            </p:cNvPr>
            <p:cNvSpPr txBox="1"/>
            <p:nvPr/>
          </p:nvSpPr>
          <p:spPr>
            <a:xfrm>
              <a:off x="2077462" y="5979320"/>
              <a:ext cx="599848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latin typeface="+mn-ea"/>
                  <a:ea typeface="+mn-ea"/>
                </a:rPr>
                <a:t>중소벤처기업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9A93BB-2CE8-21E9-2E50-842E39BDA77A}"/>
              </a:ext>
            </a:extLst>
          </p:cNvPr>
          <p:cNvSpPr/>
          <p:nvPr/>
        </p:nvSpPr>
        <p:spPr>
          <a:xfrm>
            <a:off x="251556" y="1781399"/>
            <a:ext cx="2746937" cy="4601816"/>
          </a:xfrm>
          <a:prstGeom prst="rect">
            <a:avLst/>
          </a:prstGeom>
          <a:solidFill>
            <a:srgbClr val="FFABA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  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고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정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영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역</a:t>
            </a:r>
          </a:p>
        </p:txBody>
      </p:sp>
    </p:spTree>
    <p:extLst>
      <p:ext uri="{BB962C8B-B14F-4D97-AF65-F5344CB8AC3E}">
        <p14:creationId xmlns:p14="http://schemas.microsoft.com/office/powerpoint/2010/main" val="86697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009955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업체에서 직접 등록한 실적 목록을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각각의 실적 클릭하여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구조디자인도서관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과 연결 필요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377439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업체별 마켓 상세 페이지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세부화면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실적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619E3D6-1234-48FF-7F49-A5D0092E2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4"/>
          <a:stretch/>
        </p:blipFill>
        <p:spPr>
          <a:xfrm>
            <a:off x="266125" y="1783534"/>
            <a:ext cx="1139866" cy="4599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BA3002-559C-C5A0-75B5-3DC2484DB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59E5BF-AFD2-17B4-7F34-1AA6CEF70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83" y="2334536"/>
            <a:ext cx="806491" cy="1377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1028E4-3D09-5A25-3090-AEB36B081FA8}"/>
              </a:ext>
            </a:extLst>
          </p:cNvPr>
          <p:cNvSpPr txBox="1"/>
          <p:nvPr/>
        </p:nvSpPr>
        <p:spPr>
          <a:xfrm>
            <a:off x="462261" y="2387464"/>
            <a:ext cx="61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ALL</a:t>
            </a:r>
            <a:endParaRPr lang="ko-KR" altLang="en-US" sz="7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09901-3CDA-EF4E-C04C-342A2819CA69}"/>
              </a:ext>
            </a:extLst>
          </p:cNvPr>
          <p:cNvSpPr txBox="1"/>
          <p:nvPr/>
        </p:nvSpPr>
        <p:spPr>
          <a:xfrm>
            <a:off x="474690" y="2642807"/>
            <a:ext cx="806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설계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15B79-D8E4-22B2-3B2B-9F5477BED112}"/>
              </a:ext>
            </a:extLst>
          </p:cNvPr>
          <p:cNvSpPr txBox="1"/>
          <p:nvPr/>
        </p:nvSpPr>
        <p:spPr>
          <a:xfrm>
            <a:off x="478454" y="2898150"/>
            <a:ext cx="827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건설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17300-26D3-CED9-FA99-35C4235C0DEE}"/>
              </a:ext>
            </a:extLst>
          </p:cNvPr>
          <p:cNvSpPr txBox="1"/>
          <p:nvPr/>
        </p:nvSpPr>
        <p:spPr>
          <a:xfrm>
            <a:off x="467074" y="3152646"/>
            <a:ext cx="814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자재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공법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1AAEF3-A888-8216-EC98-EC3EBBBD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50" y="3480083"/>
            <a:ext cx="806491" cy="863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F6EB5-4FB2-2B26-A07E-BB910162E5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13"/>
          <a:stretch/>
        </p:blipFill>
        <p:spPr>
          <a:xfrm rot="10800000">
            <a:off x="7473503" y="1931031"/>
            <a:ext cx="152634" cy="4175355"/>
          </a:xfrm>
          <a:prstGeom prst="rect">
            <a:avLst/>
          </a:prstGeom>
        </p:spPr>
      </p:pic>
      <p:sp>
        <p:nvSpPr>
          <p:cNvPr id="30" name="AutoShape 254">
            <a:extLst>
              <a:ext uri="{FF2B5EF4-FFF2-40B4-BE49-F238E27FC236}">
                <a16:creationId xmlns:a16="http://schemas.microsoft.com/office/drawing/2014/main" id="{6FE07750-10BD-0D1C-ED36-F2EB021B0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31" name="AutoShape 256">
            <a:extLst>
              <a:ext uri="{FF2B5EF4-FFF2-40B4-BE49-F238E27FC236}">
                <a16:creationId xmlns:a16="http://schemas.microsoft.com/office/drawing/2014/main" id="{7D4428DF-0577-6803-ACCA-9E3F2559E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32" name="AutoShape 257">
            <a:extLst>
              <a:ext uri="{FF2B5EF4-FFF2-40B4-BE49-F238E27FC236}">
                <a16:creationId xmlns:a16="http://schemas.microsoft.com/office/drawing/2014/main" id="{8123DDBF-DD54-E318-3561-CD485029B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33" name="AutoShape 258">
            <a:extLst>
              <a:ext uri="{FF2B5EF4-FFF2-40B4-BE49-F238E27FC236}">
                <a16:creationId xmlns:a16="http://schemas.microsoft.com/office/drawing/2014/main" id="{9D05FB00-44D6-8764-8C81-8BA02D1A3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34" name="AutoShape 259">
            <a:extLst>
              <a:ext uri="{FF2B5EF4-FFF2-40B4-BE49-F238E27FC236}">
                <a16:creationId xmlns:a16="http://schemas.microsoft.com/office/drawing/2014/main" id="{DD1DB4C4-CADE-6066-4C3A-48F48539B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35" name="AutoShape 260">
            <a:extLst>
              <a:ext uri="{FF2B5EF4-FFF2-40B4-BE49-F238E27FC236}">
                <a16:creationId xmlns:a16="http://schemas.microsoft.com/office/drawing/2014/main" id="{EFB38A9E-6C75-34E6-70A8-3CAEF16AE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36" name="AutoShape 252">
            <a:extLst>
              <a:ext uri="{FF2B5EF4-FFF2-40B4-BE49-F238E27FC236}">
                <a16:creationId xmlns:a16="http://schemas.microsoft.com/office/drawing/2014/main" id="{AC0A0D5F-1AD0-9455-A2D3-BF21E30B3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37" name="AutoShape 253">
            <a:extLst>
              <a:ext uri="{FF2B5EF4-FFF2-40B4-BE49-F238E27FC236}">
                <a16:creationId xmlns:a16="http://schemas.microsoft.com/office/drawing/2014/main" id="{9B850E1C-C889-8E7D-303F-5DAC50C3C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38" name="AutoShape 255">
            <a:extLst>
              <a:ext uri="{FF2B5EF4-FFF2-40B4-BE49-F238E27FC236}">
                <a16:creationId xmlns:a16="http://schemas.microsoft.com/office/drawing/2014/main" id="{8523CA1A-0304-49AF-5252-261004CE9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4F35974-A956-E72E-AC8F-B95411D06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805" y="2340663"/>
            <a:ext cx="1095916" cy="10673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B53343-C63E-94F9-1252-7E62C6276BD5}"/>
              </a:ext>
            </a:extLst>
          </p:cNvPr>
          <p:cNvSpPr txBox="1"/>
          <p:nvPr/>
        </p:nvSpPr>
        <p:spPr>
          <a:xfrm>
            <a:off x="380060" y="1878106"/>
            <a:ext cx="962514" cy="338554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FFFF"/>
                </a:solidFill>
                <a:latin typeface="+mn-ea"/>
                <a:ea typeface="+mn-ea"/>
              </a:rPr>
              <a:t>건축과구조 마켓</a:t>
            </a:r>
            <a:endParaRPr lang="en-US" altLang="ko-KR" sz="800" b="1" dirty="0">
              <a:solidFill>
                <a:srgbClr val="FFFFFF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solidFill>
                  <a:srgbClr val="FFFFFF"/>
                </a:solidFill>
                <a:latin typeface="+mn-ea"/>
                <a:ea typeface="+mn-ea"/>
              </a:rPr>
              <a:t>A&amp;S Market</a:t>
            </a:r>
            <a:endParaRPr lang="ko-KR" altLang="en-US" sz="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638F55-D38E-EA70-33BC-91A01409EF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E4C508-0D1B-587E-BAB3-FFCF803B10C1}"/>
              </a:ext>
            </a:extLst>
          </p:cNvPr>
          <p:cNvSpPr/>
          <p:nvPr/>
        </p:nvSpPr>
        <p:spPr>
          <a:xfrm>
            <a:off x="1566703" y="2423355"/>
            <a:ext cx="1368152" cy="2418991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9E8DB7-BF11-A224-DD5D-00E23BC08240}"/>
              </a:ext>
            </a:extLst>
          </p:cNvPr>
          <p:cNvSpPr txBox="1"/>
          <p:nvPr/>
        </p:nvSpPr>
        <p:spPr>
          <a:xfrm>
            <a:off x="1529409" y="2519982"/>
            <a:ext cx="1464366" cy="19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latin typeface="+mn-ea"/>
              </a:rPr>
              <a:t>구조인디자인연구소</a:t>
            </a:r>
            <a:endParaRPr lang="en-US" altLang="ko-KR" sz="11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 algn="ctr"/>
            <a:r>
              <a:rPr lang="ko-KR" altLang="en-US" sz="700" dirty="0">
                <a:latin typeface="+mn-ea"/>
              </a:rPr>
              <a:t>건축디자인과 구조공학적 해결과정에서 합리적인 디자인을 찾아 연구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교육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현실지원을 도모하는 연구소 겸 건축구조기술사사무소</a:t>
            </a: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주    소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서울시 동대문구 </a:t>
            </a:r>
            <a:endParaRPr lang="en-US" altLang="ko-KR" sz="700" dirty="0">
              <a:latin typeface="+mn-ea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700" dirty="0">
                <a:latin typeface="+mn-ea"/>
              </a:rPr>
              <a:t>            </a:t>
            </a:r>
            <a:r>
              <a:rPr lang="ko-KR" altLang="en-US" sz="700" spc="-130" dirty="0">
                <a:latin typeface="+mn-ea"/>
              </a:rPr>
              <a:t>서울시립대로 </a:t>
            </a:r>
            <a:r>
              <a:rPr lang="en-US" altLang="ko-KR" sz="700" spc="-130" dirty="0">
                <a:latin typeface="+mn-ea"/>
              </a:rPr>
              <a:t>28</a:t>
            </a:r>
            <a:r>
              <a:rPr lang="ko-KR" altLang="en-US" sz="700" spc="-130" dirty="0">
                <a:latin typeface="+mn-ea"/>
              </a:rPr>
              <a:t>길</a:t>
            </a:r>
            <a:r>
              <a:rPr lang="en-US" altLang="ko-KR" sz="700" spc="-130" dirty="0">
                <a:latin typeface="+mn-ea"/>
              </a:rPr>
              <a:t>26 2</a:t>
            </a:r>
            <a:r>
              <a:rPr lang="ko-KR" altLang="en-US" sz="700" spc="-130" dirty="0">
                <a:latin typeface="+mn-ea"/>
              </a:rPr>
              <a:t>층</a:t>
            </a:r>
            <a:endParaRPr lang="en-US" altLang="ko-KR" sz="700" spc="-13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연 </a:t>
            </a:r>
            <a:r>
              <a:rPr lang="ko-KR" altLang="en-US" sz="700" dirty="0" err="1">
                <a:latin typeface="+mn-ea"/>
              </a:rPr>
              <a:t>락</a:t>
            </a:r>
            <a:r>
              <a:rPr lang="ko-KR" altLang="en-US" sz="700" dirty="0">
                <a:latin typeface="+mn-ea"/>
              </a:rPr>
              <a:t> 처</a:t>
            </a:r>
            <a:r>
              <a:rPr lang="en-US" altLang="ko-KR" sz="700" dirty="0">
                <a:latin typeface="+mn-ea"/>
              </a:rPr>
              <a:t>: 02-572-8662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홈페이지</a:t>
            </a:r>
            <a:r>
              <a:rPr lang="en-US" altLang="ko-KR" sz="700" dirty="0">
                <a:latin typeface="+mn-ea"/>
              </a:rPr>
              <a:t>: </a:t>
            </a:r>
            <a:r>
              <a:rPr lang="en-US" altLang="ko-KR" sz="700" u="sng" dirty="0">
                <a:solidFill>
                  <a:srgbClr val="0070C0"/>
                </a:solidFill>
                <a:latin typeface="+mn-ea"/>
              </a:rPr>
              <a:t>www.kujoin.org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이 메 일</a:t>
            </a:r>
            <a:r>
              <a:rPr lang="en-US" altLang="ko-KR" sz="700" dirty="0">
                <a:latin typeface="+mn-ea"/>
              </a:rPr>
              <a:t>: contact@kujoin.org</a:t>
            </a:r>
            <a:endParaRPr lang="en-US" altLang="ko-KR" sz="500" dirty="0">
              <a:latin typeface="+mn-ea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5331FB-C598-3791-5C1A-329B985CD872}"/>
              </a:ext>
            </a:extLst>
          </p:cNvPr>
          <p:cNvSpPr txBox="1"/>
          <p:nvPr/>
        </p:nvSpPr>
        <p:spPr>
          <a:xfrm>
            <a:off x="1926028" y="4558953"/>
            <a:ext cx="629369" cy="233077"/>
          </a:xfrm>
          <a:prstGeom prst="rect">
            <a:avLst/>
          </a:prstGeom>
          <a:solidFill>
            <a:srgbClr val="F584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b="1" dirty="0">
                <a:latin typeface="+mn-ea"/>
              </a:rPr>
              <a:t>CONTACT</a:t>
            </a:r>
            <a:endParaRPr lang="ko-KR" altLang="en-US" sz="1418" b="1" dirty="0">
              <a:latin typeface="+mn-ea"/>
              <a:ea typeface="+mn-ea"/>
            </a:endParaRPr>
          </a:p>
        </p:txBody>
      </p:sp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C73BF858-9C8B-CF75-BE71-3621C564E2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19" y="1870967"/>
            <a:ext cx="1368152" cy="546243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0E0E837F-EC17-D8E9-F0F2-C14152D7ED91}"/>
              </a:ext>
            </a:extLst>
          </p:cNvPr>
          <p:cNvSpPr/>
          <p:nvPr/>
        </p:nvSpPr>
        <p:spPr>
          <a:xfrm>
            <a:off x="1566703" y="1887096"/>
            <a:ext cx="1368152" cy="472474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4FD3CA-AB0D-ABC8-5866-749770BC8A17}"/>
              </a:ext>
            </a:extLst>
          </p:cNvPr>
          <p:cNvSpPr txBox="1"/>
          <p:nvPr/>
        </p:nvSpPr>
        <p:spPr>
          <a:xfrm>
            <a:off x="1592189" y="4833010"/>
            <a:ext cx="146436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#</a:t>
            </a:r>
            <a:r>
              <a:rPr lang="ko-KR" altLang="en-US" sz="900" dirty="0">
                <a:latin typeface="+mn-ea"/>
                <a:ea typeface="+mn-ea"/>
              </a:rPr>
              <a:t>건축구조설계 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500" dirty="0">
                <a:latin typeface="+mn-ea"/>
                <a:ea typeface="+mn-ea"/>
              </a:rPr>
              <a:t>   #</a:t>
            </a:r>
            <a:r>
              <a:rPr lang="ko-KR" altLang="en-US" sz="500" dirty="0">
                <a:latin typeface="+mn-ea"/>
                <a:ea typeface="+mn-ea"/>
              </a:rPr>
              <a:t>구조디자인</a:t>
            </a:r>
            <a:endParaRPr lang="en-US" altLang="ko-KR" sz="500" dirty="0">
              <a:latin typeface="+mn-ea"/>
              <a:ea typeface="+mn-ea"/>
            </a:endParaRPr>
          </a:p>
          <a:p>
            <a:r>
              <a:rPr lang="en-US" altLang="ko-KR" sz="500" dirty="0">
                <a:latin typeface="+mn-ea"/>
                <a:ea typeface="+mn-ea"/>
              </a:rPr>
              <a:t>               </a:t>
            </a:r>
            <a:r>
              <a:rPr lang="en-US" altLang="ko-KR" sz="800" dirty="0">
                <a:latin typeface="+mn-ea"/>
                <a:ea typeface="+mn-ea"/>
              </a:rPr>
              <a:t>#</a:t>
            </a:r>
            <a:r>
              <a:rPr lang="ko-KR" altLang="en-US" sz="800" dirty="0">
                <a:latin typeface="+mn-ea"/>
                <a:ea typeface="+mn-ea"/>
              </a:rPr>
              <a:t>목구조설계</a:t>
            </a:r>
            <a:endParaRPr lang="en-US" altLang="ko-KR" sz="8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# </a:t>
            </a:r>
            <a:r>
              <a:rPr lang="ko-KR" altLang="en-US" sz="1100" dirty="0" err="1">
                <a:latin typeface="+mn-ea"/>
                <a:ea typeface="+mn-ea"/>
              </a:rPr>
              <a:t>목구조내진설계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4ECD2C9-BE86-E5E8-0A2A-EE6A80B7D419}"/>
              </a:ext>
            </a:extLst>
          </p:cNvPr>
          <p:cNvSpPr/>
          <p:nvPr/>
        </p:nvSpPr>
        <p:spPr>
          <a:xfrm>
            <a:off x="1567991" y="4883087"/>
            <a:ext cx="1368152" cy="692497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335DA7A-5D00-ABBE-7306-E5B6E1106551}"/>
              </a:ext>
            </a:extLst>
          </p:cNvPr>
          <p:cNvGrpSpPr/>
          <p:nvPr/>
        </p:nvGrpSpPr>
        <p:grpSpPr>
          <a:xfrm>
            <a:off x="1573371" y="5623597"/>
            <a:ext cx="1368152" cy="694389"/>
            <a:chOff x="1668621" y="5661697"/>
            <a:chExt cx="1368152" cy="694389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C580C3E8-6322-F44F-33B2-4948565D9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1466" t="25377" r="30524" b="40961"/>
            <a:stretch/>
          </p:blipFill>
          <p:spPr>
            <a:xfrm>
              <a:off x="1699980" y="5661697"/>
              <a:ext cx="383768" cy="601836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C8BCC42A-D10F-04A6-5B9B-2705208C7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4494" t="26185" r="15358" b="40961"/>
            <a:stretch/>
          </p:blipFill>
          <p:spPr>
            <a:xfrm>
              <a:off x="2127703" y="5676149"/>
              <a:ext cx="486196" cy="587383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0B7A8B9B-CC8E-A8DE-3AD0-531775468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88523" t="26991" r="4273" b="40961"/>
            <a:stretch/>
          </p:blipFill>
          <p:spPr>
            <a:xfrm>
              <a:off x="2591181" y="5690555"/>
              <a:ext cx="345188" cy="572977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4F86A2C-8982-A520-69C5-12CAEF6FECBF}"/>
                </a:ext>
              </a:extLst>
            </p:cNvPr>
            <p:cNvSpPr/>
            <p:nvPr/>
          </p:nvSpPr>
          <p:spPr>
            <a:xfrm>
              <a:off x="1668621" y="5661697"/>
              <a:ext cx="1368152" cy="694389"/>
            </a:xfrm>
            <a:prstGeom prst="rect">
              <a:avLst/>
            </a:prstGeom>
            <a:noFill/>
            <a:ln w="9525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9F97AE3-809F-FF80-8FF5-BCCAFA018CFE}"/>
                </a:ext>
              </a:extLst>
            </p:cNvPr>
            <p:cNvSpPr txBox="1"/>
            <p:nvPr/>
          </p:nvSpPr>
          <p:spPr>
            <a:xfrm>
              <a:off x="2611993" y="6108068"/>
              <a:ext cx="4163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인증</a:t>
              </a:r>
              <a:r>
                <a:rPr lang="en-US" altLang="ko-KR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자격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ECE9496-77E1-0F9A-7998-015617957FE8}"/>
                </a:ext>
              </a:extLst>
            </p:cNvPr>
            <p:cNvSpPr txBox="1"/>
            <p:nvPr/>
          </p:nvSpPr>
          <p:spPr>
            <a:xfrm>
              <a:off x="2009061" y="6106269"/>
              <a:ext cx="6406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b="1" dirty="0">
                  <a:latin typeface="+mn-ea"/>
                  <a:ea typeface="+mn-ea"/>
                </a:rPr>
                <a:t>서울시립대</a:t>
              </a:r>
              <a:endParaRPr lang="en-US" altLang="ko-KR" sz="400" b="1" dirty="0">
                <a:latin typeface="+mn-ea"/>
                <a:ea typeface="+mn-ea"/>
              </a:endParaRPr>
            </a:p>
            <a:p>
              <a:pPr algn="ctr"/>
              <a:r>
                <a:rPr lang="ko-KR" altLang="en-US" sz="400" b="1" dirty="0">
                  <a:latin typeface="+mn-ea"/>
                  <a:ea typeface="+mn-ea"/>
                </a:rPr>
                <a:t>캠퍼스타운참여기업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911EEAE-7F24-EBE0-A0E9-B02A963745CB}"/>
                </a:ext>
              </a:extLst>
            </p:cNvPr>
            <p:cNvSpPr txBox="1"/>
            <p:nvPr/>
          </p:nvSpPr>
          <p:spPr>
            <a:xfrm>
              <a:off x="1707639" y="6112315"/>
              <a:ext cx="386591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" b="1">
                  <a:latin typeface="+mn-ea"/>
                  <a:ea typeface="+mn-ea"/>
                </a:rPr>
                <a:t>2020</a:t>
              </a:r>
              <a:r>
                <a:rPr lang="ko-KR" altLang="en-US" sz="400" b="1" dirty="0">
                  <a:latin typeface="+mn-ea"/>
                  <a:ea typeface="+mn-ea"/>
                </a:rPr>
                <a:t>년</a:t>
              </a:r>
              <a:endParaRPr lang="en-US" altLang="ko-KR" sz="400" b="1" dirty="0">
                <a:latin typeface="+mn-ea"/>
                <a:ea typeface="+mn-e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03D77D5-C157-7BBE-1A3E-B18975968EEB}"/>
                </a:ext>
              </a:extLst>
            </p:cNvPr>
            <p:cNvSpPr txBox="1"/>
            <p:nvPr/>
          </p:nvSpPr>
          <p:spPr>
            <a:xfrm>
              <a:off x="1694948" y="5979319"/>
              <a:ext cx="49686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latin typeface="+mn-ea"/>
                  <a:ea typeface="+mn-ea"/>
                </a:rPr>
                <a:t>업력</a:t>
              </a:r>
              <a:r>
                <a:rPr lang="en-US" altLang="ko-KR" sz="500" b="1" dirty="0">
                  <a:latin typeface="+mn-ea"/>
                  <a:ea typeface="+mn-ea"/>
                </a:rPr>
                <a:t>3</a:t>
              </a:r>
              <a:r>
                <a:rPr lang="ko-KR" altLang="en-US" sz="500" b="1" dirty="0" err="1">
                  <a:latin typeface="+mn-ea"/>
                  <a:ea typeface="+mn-ea"/>
                </a:rPr>
                <a:t>년차</a:t>
              </a:r>
              <a:endParaRPr lang="ko-KR" altLang="en-US" sz="500" b="1" dirty="0">
                <a:latin typeface="+mn-ea"/>
                <a:ea typeface="+mn-ea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BBBDA44-01F0-CC41-E884-7EE513BD15A4}"/>
                </a:ext>
              </a:extLst>
            </p:cNvPr>
            <p:cNvSpPr txBox="1"/>
            <p:nvPr/>
          </p:nvSpPr>
          <p:spPr>
            <a:xfrm>
              <a:off x="2077462" y="5979320"/>
              <a:ext cx="599848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latin typeface="+mn-ea"/>
                  <a:ea typeface="+mn-ea"/>
                </a:rPr>
                <a:t>중소벤처기업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BECC3B-3245-A0F4-E5DE-A630665C3FE3}"/>
              </a:ext>
            </a:extLst>
          </p:cNvPr>
          <p:cNvGrpSpPr/>
          <p:nvPr/>
        </p:nvGrpSpPr>
        <p:grpSpPr>
          <a:xfrm>
            <a:off x="3139429" y="2465332"/>
            <a:ext cx="4140320" cy="2140080"/>
            <a:chOff x="3159511" y="3754967"/>
            <a:chExt cx="4140320" cy="214008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1356E5-FE9F-0455-4D96-9A8A55198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5914"/>
            <a:stretch/>
          </p:blipFill>
          <p:spPr>
            <a:xfrm>
              <a:off x="3170698" y="3770972"/>
              <a:ext cx="4129133" cy="212407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7C3659-6167-5745-4BF8-FD2764C6033A}"/>
                </a:ext>
              </a:extLst>
            </p:cNvPr>
            <p:cNvSpPr txBox="1"/>
            <p:nvPr/>
          </p:nvSpPr>
          <p:spPr>
            <a:xfrm>
              <a:off x="3159511" y="3754967"/>
              <a:ext cx="111117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실적</a:t>
              </a:r>
              <a:endParaRPr lang="ko-KR" altLang="en-US" sz="1050" b="1" dirty="0"/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37F4C03-E054-E33E-A8A0-2EFEA4446800}"/>
              </a:ext>
            </a:extLst>
          </p:cNvPr>
          <p:cNvCxnSpPr>
            <a:cxnSpLocks/>
          </p:cNvCxnSpPr>
          <p:nvPr/>
        </p:nvCxnSpPr>
        <p:spPr>
          <a:xfrm>
            <a:off x="2942649" y="1659889"/>
            <a:ext cx="326026" cy="79601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utoShape 252">
            <a:extLst>
              <a:ext uri="{FF2B5EF4-FFF2-40B4-BE49-F238E27FC236}">
                <a16:creationId xmlns:a16="http://schemas.microsoft.com/office/drawing/2014/main" id="{6ABEF1E7-7760-E39D-E889-98C60A457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325" y="2372352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50" name="AutoShape 253">
            <a:extLst>
              <a:ext uri="{FF2B5EF4-FFF2-40B4-BE49-F238E27FC236}">
                <a16:creationId xmlns:a16="http://schemas.microsoft.com/office/drawing/2014/main" id="{FE29D736-CEA6-0739-5E0C-F613E1774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346" y="3429000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51" name="AutoShape 253">
            <a:extLst>
              <a:ext uri="{FF2B5EF4-FFF2-40B4-BE49-F238E27FC236}">
                <a16:creationId xmlns:a16="http://schemas.microsoft.com/office/drawing/2014/main" id="{72D91A01-FDBD-D148-DA1B-D703390D0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032" y="1345984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823E81-C371-FF9A-756B-11388E6D1F7F}"/>
              </a:ext>
            </a:extLst>
          </p:cNvPr>
          <p:cNvSpPr/>
          <p:nvPr/>
        </p:nvSpPr>
        <p:spPr>
          <a:xfrm>
            <a:off x="251556" y="1781399"/>
            <a:ext cx="2681562" cy="4601816"/>
          </a:xfrm>
          <a:prstGeom prst="rect">
            <a:avLst/>
          </a:prstGeom>
          <a:solidFill>
            <a:srgbClr val="FFABA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  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고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정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영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역</a:t>
            </a:r>
          </a:p>
        </p:txBody>
      </p:sp>
    </p:spTree>
    <p:extLst>
      <p:ext uri="{BB962C8B-B14F-4D97-AF65-F5344CB8AC3E}">
        <p14:creationId xmlns:p14="http://schemas.microsoft.com/office/powerpoint/2010/main" val="90414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729085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시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‘A&amp;S Market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등록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체크하여 업체를 등록한다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 가입이 완료 된 사용자의 경우 마이페이지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회원정보 수정에서 선택 하여 진행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A&amp;S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마켓 등록 선택 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해당분야 칸이 활성화되어 분야를 선택한다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01201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회원가입 프로세스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B74D7B9-1592-0734-80A9-4B56803066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6" r="88755"/>
          <a:stretch/>
        </p:blipFill>
        <p:spPr>
          <a:xfrm>
            <a:off x="272483" y="1790326"/>
            <a:ext cx="837809" cy="45568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92EF32-7E9A-E141-3E65-E874CEA8D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sp>
        <p:nvSpPr>
          <p:cNvPr id="10" name="AutoShape 254">
            <a:extLst>
              <a:ext uri="{FF2B5EF4-FFF2-40B4-BE49-F238E27FC236}">
                <a16:creationId xmlns:a16="http://schemas.microsoft.com/office/drawing/2014/main" id="{ED6AA4A1-0916-E8BB-1185-2454FBDCF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1" name="AutoShape 256">
            <a:extLst>
              <a:ext uri="{FF2B5EF4-FFF2-40B4-BE49-F238E27FC236}">
                <a16:creationId xmlns:a16="http://schemas.microsoft.com/office/drawing/2014/main" id="{D2A8A2D3-9A7C-AF51-9842-202310A39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2" name="AutoShape 257">
            <a:extLst>
              <a:ext uri="{FF2B5EF4-FFF2-40B4-BE49-F238E27FC236}">
                <a16:creationId xmlns:a16="http://schemas.microsoft.com/office/drawing/2014/main" id="{385808B4-9160-B434-63ED-ECDF35BAA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3" name="AutoShape 258">
            <a:extLst>
              <a:ext uri="{FF2B5EF4-FFF2-40B4-BE49-F238E27FC236}">
                <a16:creationId xmlns:a16="http://schemas.microsoft.com/office/drawing/2014/main" id="{6D4B597C-6E60-A89B-012E-D90BBED6D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4" name="AutoShape 259">
            <a:extLst>
              <a:ext uri="{FF2B5EF4-FFF2-40B4-BE49-F238E27FC236}">
                <a16:creationId xmlns:a16="http://schemas.microsoft.com/office/drawing/2014/main" id="{210A31E7-7851-25E9-7562-63BA3349D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5" name="AutoShape 260">
            <a:extLst>
              <a:ext uri="{FF2B5EF4-FFF2-40B4-BE49-F238E27FC236}">
                <a16:creationId xmlns:a16="http://schemas.microsoft.com/office/drawing/2014/main" id="{51CB3A94-0F11-19F5-C623-128D55329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6" name="AutoShape 252">
            <a:extLst>
              <a:ext uri="{FF2B5EF4-FFF2-40B4-BE49-F238E27FC236}">
                <a16:creationId xmlns:a16="http://schemas.microsoft.com/office/drawing/2014/main" id="{7B665213-7443-34ED-97AC-7F98D9771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7" name="AutoShape 253">
            <a:extLst>
              <a:ext uri="{FF2B5EF4-FFF2-40B4-BE49-F238E27FC236}">
                <a16:creationId xmlns:a16="http://schemas.microsoft.com/office/drawing/2014/main" id="{866C5B1E-3F9C-2FCD-DCFC-538CB3FF9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8" name="AutoShape 255">
            <a:extLst>
              <a:ext uri="{FF2B5EF4-FFF2-40B4-BE49-F238E27FC236}">
                <a16:creationId xmlns:a16="http://schemas.microsoft.com/office/drawing/2014/main" id="{1DC1D864-5448-1AE8-A7A3-A5023A680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F94D791-50C2-5C2F-BBE0-28C372BFA1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AC49B3-E825-0668-A593-DBE1E0ACAA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56" t="1176" r="1222" b="76433"/>
          <a:stretch/>
        </p:blipFill>
        <p:spPr>
          <a:xfrm>
            <a:off x="1110293" y="1790325"/>
            <a:ext cx="6477352" cy="1032463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62B1EA0-3859-03A9-8DF5-5A28914A3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241878"/>
              </p:ext>
            </p:extLst>
          </p:nvPr>
        </p:nvGraphicFramePr>
        <p:xfrm>
          <a:off x="1197727" y="2839886"/>
          <a:ext cx="6298448" cy="1847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123">
                  <a:extLst>
                    <a:ext uri="{9D8B030D-6E8A-4147-A177-3AD203B41FA5}">
                      <a16:colId xmlns:a16="http://schemas.microsoft.com/office/drawing/2014/main" val="3987622998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1390672657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520363832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925804668"/>
                    </a:ext>
                  </a:extLst>
                </a:gridCol>
              </a:tblGrid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아이디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077114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이름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98198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비밀번호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</a:rPr>
                        <a:t>비밀번호 확인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821548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회사명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04054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전화번호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189310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이메일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716080"/>
                  </a:ext>
                </a:extLst>
              </a:tr>
              <a:tr h="295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A&amp;S Market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 등록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           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등록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                                                  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등록 선택 시 로그인 후 마이페이지에서 마켓 상세정보 입력 가능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575094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08CEFDC-3366-9F6B-1A2E-8CAF90227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824981"/>
              </p:ext>
            </p:extLst>
          </p:nvPr>
        </p:nvGraphicFramePr>
        <p:xfrm>
          <a:off x="1197727" y="4758368"/>
          <a:ext cx="6298448" cy="39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123">
                  <a:extLst>
                    <a:ext uri="{9D8B030D-6E8A-4147-A177-3AD203B41FA5}">
                      <a16:colId xmlns:a16="http://schemas.microsoft.com/office/drawing/2014/main" val="118120464"/>
                    </a:ext>
                  </a:extLst>
                </a:gridCol>
                <a:gridCol w="5267325">
                  <a:extLst>
                    <a:ext uri="{9D8B030D-6E8A-4147-A177-3AD203B41FA5}">
                      <a16:colId xmlns:a16="http://schemas.microsoft.com/office/drawing/2014/main" val="1817806501"/>
                    </a:ext>
                  </a:extLst>
                </a:gridCol>
              </a:tblGrid>
              <a:tr h="397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해당분야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ysClr val="windowText" lastClr="000000"/>
                          </a:solidFill>
                        </a:rPr>
                        <a:t>          계획</a:t>
                      </a:r>
                      <a:r>
                        <a:rPr lang="en-US" altLang="ko-KR" sz="8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ysClr val="windowText" lastClr="000000"/>
                          </a:solidFill>
                        </a:rPr>
                        <a:t>설계</a:t>
                      </a:r>
                      <a:r>
                        <a:rPr lang="en-US" altLang="ko-KR" sz="8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ysClr val="windowText" lastClr="000000"/>
                          </a:solidFill>
                        </a:rPr>
                        <a:t>연구                                               건설</a:t>
                      </a:r>
                      <a:r>
                        <a:rPr lang="en-US" altLang="ko-KR" sz="8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ysClr val="windowText" lastClr="000000"/>
                          </a:solidFill>
                        </a:rPr>
                        <a:t>시공</a:t>
                      </a:r>
                      <a:r>
                        <a:rPr lang="en-US" altLang="ko-KR" sz="8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ysClr val="windowText" lastClr="000000"/>
                          </a:solidFill>
                        </a:rPr>
                        <a:t>관리                                         자재</a:t>
                      </a:r>
                      <a:r>
                        <a:rPr lang="en-US" altLang="ko-KR" sz="8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ysClr val="windowText" lastClr="000000"/>
                          </a:solidFill>
                        </a:rPr>
                        <a:t>공법</a:t>
                      </a:r>
                      <a:r>
                        <a:rPr lang="en-US" altLang="ko-KR" sz="8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ysClr val="windowText" lastClr="000000"/>
                          </a:solidFill>
                        </a:rPr>
                        <a:t>제조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27061"/>
                  </a:ext>
                </a:extLst>
              </a:tr>
            </a:tbl>
          </a:graphicData>
        </a:graphic>
      </p:graphicFrame>
      <p:pic>
        <p:nvPicPr>
          <p:cNvPr id="26" name="그림 25" descr="하늘, 이미지이(가) 표시된 사진&#10;&#10;자동 생성된 설명">
            <a:extLst>
              <a:ext uri="{FF2B5EF4-FFF2-40B4-BE49-F238E27FC236}">
                <a16:creationId xmlns:a16="http://schemas.microsoft.com/office/drawing/2014/main" id="{02F62E07-6E7D-F416-9BF3-0DD3478EDD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6" t="20785" r="8000" b="21006"/>
          <a:stretch/>
        </p:blipFill>
        <p:spPr>
          <a:xfrm>
            <a:off x="2383215" y="4461944"/>
            <a:ext cx="146814" cy="1457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F672CC-7479-0534-4B3A-30B7031DD1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0320" y="4851474"/>
            <a:ext cx="177809" cy="19686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F97EC08-F4A4-6451-AB0F-AC139ED1D739}"/>
              </a:ext>
            </a:extLst>
          </p:cNvPr>
          <p:cNvCxnSpPr>
            <a:cxnSpLocks/>
          </p:cNvCxnSpPr>
          <p:nvPr/>
        </p:nvCxnSpPr>
        <p:spPr>
          <a:xfrm>
            <a:off x="2530029" y="4651576"/>
            <a:ext cx="171146" cy="222128"/>
          </a:xfrm>
          <a:prstGeom prst="straightConnector1">
            <a:avLst/>
          </a:prstGeom>
          <a:ln>
            <a:solidFill>
              <a:srgbClr val="08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6011C8EE-F167-77F6-26ED-C53DCDEA3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6547" y="4846889"/>
            <a:ext cx="177809" cy="19686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9339168-ECCC-2024-FCCD-0B232155D8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5294" y="4859589"/>
            <a:ext cx="177809" cy="171459"/>
          </a:xfrm>
          <a:prstGeom prst="rect">
            <a:avLst/>
          </a:prstGeom>
        </p:spPr>
      </p:pic>
      <p:sp>
        <p:nvSpPr>
          <p:cNvPr id="36" name="AutoShape 252">
            <a:extLst>
              <a:ext uri="{FF2B5EF4-FFF2-40B4-BE49-F238E27FC236}">
                <a16:creationId xmlns:a16="http://schemas.microsoft.com/office/drawing/2014/main" id="{46803694-2CCD-4624-4B47-5AB13162F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609" y="4499841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37" name="AutoShape 253">
            <a:extLst>
              <a:ext uri="{FF2B5EF4-FFF2-40B4-BE49-F238E27FC236}">
                <a16:creationId xmlns:a16="http://schemas.microsoft.com/office/drawing/2014/main" id="{E039D350-EC07-1BC1-A0DE-E03DACB75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624" y="4893902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A1EF4D-4B97-1037-B7CD-00C0DD8D5355}"/>
              </a:ext>
            </a:extLst>
          </p:cNvPr>
          <p:cNvSpPr/>
          <p:nvPr/>
        </p:nvSpPr>
        <p:spPr>
          <a:xfrm>
            <a:off x="6503808" y="1224927"/>
            <a:ext cx="428284" cy="187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B742F-9142-21BB-B1A4-A3F0788DE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5489" y="2847685"/>
            <a:ext cx="1574461" cy="21947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532F925-6AB4-1D14-2C20-273DE0263455}"/>
              </a:ext>
            </a:extLst>
          </p:cNvPr>
          <p:cNvSpPr/>
          <p:nvPr/>
        </p:nvSpPr>
        <p:spPr>
          <a:xfrm>
            <a:off x="2308136" y="3170289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99BA19-D450-D624-FBA7-0A012F5A3197}"/>
              </a:ext>
            </a:extLst>
          </p:cNvPr>
          <p:cNvSpPr/>
          <p:nvPr/>
        </p:nvSpPr>
        <p:spPr>
          <a:xfrm>
            <a:off x="2316782" y="3423082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EBB1B5-7280-BA29-E460-1467060E7FAF}"/>
              </a:ext>
            </a:extLst>
          </p:cNvPr>
          <p:cNvSpPr/>
          <p:nvPr/>
        </p:nvSpPr>
        <p:spPr>
          <a:xfrm>
            <a:off x="5719999" y="3411474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8D689C2-420E-83A8-9178-0F9F1EB01501}"/>
              </a:ext>
            </a:extLst>
          </p:cNvPr>
          <p:cNvSpPr/>
          <p:nvPr/>
        </p:nvSpPr>
        <p:spPr>
          <a:xfrm>
            <a:off x="2316782" y="3671719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7B53B3-78D6-ADB1-8EE5-FCD468AF9C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8002" y="3896910"/>
            <a:ext cx="1464725" cy="2051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437CA4A-D887-FF97-C0AD-A2BF30429B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8136" y="4168744"/>
            <a:ext cx="3420875" cy="20515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1083F2-EE54-22D1-C29B-CE9B0F31FB47}"/>
              </a:ext>
            </a:extLst>
          </p:cNvPr>
          <p:cNvSpPr/>
          <p:nvPr/>
        </p:nvSpPr>
        <p:spPr>
          <a:xfrm>
            <a:off x="257173" y="2572443"/>
            <a:ext cx="862166" cy="197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5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51517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마이페이지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A&amp;S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Market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상세정보 클릭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A&amp;S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마켓등록여부 체크하면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-&gt;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마이페이지의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A&amp;S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마켓 상세정보 입력 활성화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돋보기 아이콘 클릭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파일 업로드 팝업 생성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-&gt;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파일 선택 하여 이미지 파일 업로드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버튼을 눌러 입력 창 추가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눌러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입력창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삭제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달력 아이콘 클릭 하여 설립일 입력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(-&gt;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업력 자동 계산되어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메인에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표시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저장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버튼을 눌러 입력 사항을 저장한다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43702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마이페이지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A&amp;S Market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상세정보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마켓 상세 정보 등록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C92EF32-7E9A-E141-3E65-E874CEA8D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7D7A41-C40B-5BBA-71AE-AC5C2667B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83" y="1783534"/>
            <a:ext cx="1042609" cy="459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7AE833-C773-F1D5-7915-B633A78F682E}"/>
              </a:ext>
            </a:extLst>
          </p:cNvPr>
          <p:cNvSpPr txBox="1"/>
          <p:nvPr/>
        </p:nvSpPr>
        <p:spPr>
          <a:xfrm>
            <a:off x="272483" y="3591773"/>
            <a:ext cx="232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 dirty="0"/>
              <a:t>A&amp;S</a:t>
            </a:r>
            <a:r>
              <a:rPr lang="ko-KR" altLang="en-US" sz="650" b="1" dirty="0"/>
              <a:t> </a:t>
            </a:r>
            <a:r>
              <a:rPr lang="en-US" altLang="ko-KR" sz="650" b="1" dirty="0"/>
              <a:t>Market </a:t>
            </a:r>
            <a:r>
              <a:rPr lang="ko-KR" altLang="en-US" sz="650" b="1" dirty="0"/>
              <a:t> 상세 정보</a:t>
            </a:r>
            <a:r>
              <a:rPr lang="ko-KR" altLang="en-US" sz="650" dirty="0"/>
              <a:t>  </a:t>
            </a:r>
            <a:r>
              <a:rPr lang="en-US" altLang="ko-KR" sz="1100" dirty="0"/>
              <a:t>&gt;</a:t>
            </a:r>
            <a:endParaRPr lang="ko-KR" altLang="en-US" sz="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B52A5-989E-F22B-1A35-818825439F81}"/>
              </a:ext>
            </a:extLst>
          </p:cNvPr>
          <p:cNvSpPr/>
          <p:nvPr/>
        </p:nvSpPr>
        <p:spPr>
          <a:xfrm>
            <a:off x="263424" y="3607508"/>
            <a:ext cx="1042609" cy="271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AutoShape 254">
            <a:extLst>
              <a:ext uri="{FF2B5EF4-FFF2-40B4-BE49-F238E27FC236}">
                <a16:creationId xmlns:a16="http://schemas.microsoft.com/office/drawing/2014/main" id="{CCB6F2EF-FF82-6DF2-E596-AB4DACFF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2" name="AutoShape 256">
            <a:extLst>
              <a:ext uri="{FF2B5EF4-FFF2-40B4-BE49-F238E27FC236}">
                <a16:creationId xmlns:a16="http://schemas.microsoft.com/office/drawing/2014/main" id="{E09BD778-45FB-E77C-4AA6-4C742EF1E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3" name="AutoShape 257">
            <a:extLst>
              <a:ext uri="{FF2B5EF4-FFF2-40B4-BE49-F238E27FC236}">
                <a16:creationId xmlns:a16="http://schemas.microsoft.com/office/drawing/2014/main" id="{D97943F2-2FFF-C27C-2F74-62F77602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4" name="AutoShape 258">
            <a:extLst>
              <a:ext uri="{FF2B5EF4-FFF2-40B4-BE49-F238E27FC236}">
                <a16:creationId xmlns:a16="http://schemas.microsoft.com/office/drawing/2014/main" id="{6D3B7152-4B4A-1F94-9F4D-F71FE7A85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5" name="AutoShape 259">
            <a:extLst>
              <a:ext uri="{FF2B5EF4-FFF2-40B4-BE49-F238E27FC236}">
                <a16:creationId xmlns:a16="http://schemas.microsoft.com/office/drawing/2014/main" id="{BE6E147C-A4AE-8B85-0687-7F1ED913C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6" name="AutoShape 260">
            <a:extLst>
              <a:ext uri="{FF2B5EF4-FFF2-40B4-BE49-F238E27FC236}">
                <a16:creationId xmlns:a16="http://schemas.microsoft.com/office/drawing/2014/main" id="{6515DE63-4CC1-215B-D992-308C7F43A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7" name="AutoShape 252">
            <a:extLst>
              <a:ext uri="{FF2B5EF4-FFF2-40B4-BE49-F238E27FC236}">
                <a16:creationId xmlns:a16="http://schemas.microsoft.com/office/drawing/2014/main" id="{7CE300AA-FCCF-395D-C85E-71ED12C54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8" name="AutoShape 253">
            <a:extLst>
              <a:ext uri="{FF2B5EF4-FFF2-40B4-BE49-F238E27FC236}">
                <a16:creationId xmlns:a16="http://schemas.microsoft.com/office/drawing/2014/main" id="{C15022EB-D470-91B8-699F-9C3FC1DDA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9" name="AutoShape 255">
            <a:extLst>
              <a:ext uri="{FF2B5EF4-FFF2-40B4-BE49-F238E27FC236}">
                <a16:creationId xmlns:a16="http://schemas.microsoft.com/office/drawing/2014/main" id="{4BE47C0F-2188-5565-5D41-9B48EC301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C4F872D-0EC7-2547-98F7-87C792011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290"/>
              </p:ext>
            </p:extLst>
          </p:nvPr>
        </p:nvGraphicFramePr>
        <p:xfrm>
          <a:off x="1478178" y="2751501"/>
          <a:ext cx="5725447" cy="15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353">
                  <a:extLst>
                    <a:ext uri="{9D8B030D-6E8A-4147-A177-3AD203B41FA5}">
                      <a16:colId xmlns:a16="http://schemas.microsoft.com/office/drawing/2014/main" val="3987622998"/>
                    </a:ext>
                  </a:extLst>
                </a:gridCol>
                <a:gridCol w="1832370">
                  <a:extLst>
                    <a:ext uri="{9D8B030D-6E8A-4147-A177-3AD203B41FA5}">
                      <a16:colId xmlns:a16="http://schemas.microsoft.com/office/drawing/2014/main" val="1390672657"/>
                    </a:ext>
                  </a:extLst>
                </a:gridCol>
                <a:gridCol w="1042714">
                  <a:extLst>
                    <a:ext uri="{9D8B030D-6E8A-4147-A177-3AD203B41FA5}">
                      <a16:colId xmlns:a16="http://schemas.microsoft.com/office/drawing/2014/main" val="2520363832"/>
                    </a:ext>
                  </a:extLst>
                </a:gridCol>
                <a:gridCol w="1820010">
                  <a:extLst>
                    <a:ext uri="{9D8B030D-6E8A-4147-A177-3AD203B41FA5}">
                      <a16:colId xmlns:a16="http://schemas.microsoft.com/office/drawing/2014/main" val="2925804668"/>
                    </a:ext>
                  </a:extLst>
                </a:gridCol>
              </a:tblGrid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회사명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077114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회사로고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ysClr val="windowText" lastClr="000000"/>
                          </a:solidFill>
                        </a:rPr>
                        <a:t>상단배너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</a:rPr>
                        <a:t> 이미지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821548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주소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</a:rPr>
                        <a:t>이메일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                        @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04054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연락처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</a:rPr>
                        <a:t>홈페이지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16080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회사 </a:t>
                      </a:r>
                      <a:r>
                        <a:rPr lang="ko-KR" altLang="en-US" sz="800" b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소개글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575094"/>
                  </a:ext>
                </a:extLst>
              </a:tr>
              <a:tr h="258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키워드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694323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CC1A37-0D3A-0266-91C2-BB47017FBA11}"/>
              </a:ext>
            </a:extLst>
          </p:cNvPr>
          <p:cNvSpPr/>
          <p:nvPr/>
        </p:nvSpPr>
        <p:spPr>
          <a:xfrm>
            <a:off x="2696141" y="2818077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C3E8B5AF-2D0E-665B-E168-3A4A395F527D}"/>
              </a:ext>
            </a:extLst>
          </p:cNvPr>
          <p:cNvSpPr/>
          <p:nvPr/>
        </p:nvSpPr>
        <p:spPr>
          <a:xfrm>
            <a:off x="596498" y="4062259"/>
            <a:ext cx="619850" cy="351419"/>
          </a:xfrm>
          <a:prstGeom prst="wedgeEllipseCallout">
            <a:avLst>
              <a:gd name="adj1" fmla="val 864"/>
              <a:gd name="adj2" fmla="val -119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추가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04F5020D-637D-FC4A-930E-1C208379C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l="13121" r="9715" b="10153"/>
          <a:stretch/>
        </p:blipFill>
        <p:spPr bwMode="auto">
          <a:xfrm>
            <a:off x="4168141" y="3066800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D06306-F744-383A-742D-EC3170097FB6}"/>
              </a:ext>
            </a:extLst>
          </p:cNvPr>
          <p:cNvSpPr/>
          <p:nvPr/>
        </p:nvSpPr>
        <p:spPr>
          <a:xfrm>
            <a:off x="2692806" y="3338039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id="{883C4D95-3E67-28BC-8CF3-D5ED84F19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l="13121" r="9715" b="10153"/>
          <a:stretch/>
        </p:blipFill>
        <p:spPr bwMode="auto">
          <a:xfrm>
            <a:off x="6897194" y="3066800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6EA19B-0EC9-AE11-20BB-8532F404F941}"/>
              </a:ext>
            </a:extLst>
          </p:cNvPr>
          <p:cNvSpPr/>
          <p:nvPr/>
        </p:nvSpPr>
        <p:spPr>
          <a:xfrm>
            <a:off x="5535428" y="3070312"/>
            <a:ext cx="127779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A84928-EC96-EAC0-F363-0CC4516B80AE}"/>
              </a:ext>
            </a:extLst>
          </p:cNvPr>
          <p:cNvSpPr/>
          <p:nvPr/>
        </p:nvSpPr>
        <p:spPr>
          <a:xfrm>
            <a:off x="2696141" y="3066800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1523831-5DBE-FFAF-057A-09AAA5EA5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99729"/>
              </p:ext>
            </p:extLst>
          </p:nvPr>
        </p:nvGraphicFramePr>
        <p:xfrm>
          <a:off x="1478178" y="4294483"/>
          <a:ext cx="5725447" cy="769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353">
                  <a:extLst>
                    <a:ext uri="{9D8B030D-6E8A-4147-A177-3AD203B41FA5}">
                      <a16:colId xmlns:a16="http://schemas.microsoft.com/office/drawing/2014/main" val="2253839686"/>
                    </a:ext>
                  </a:extLst>
                </a:gridCol>
                <a:gridCol w="4695094">
                  <a:extLst>
                    <a:ext uri="{9D8B030D-6E8A-4147-A177-3AD203B41FA5}">
                      <a16:colId xmlns:a16="http://schemas.microsoft.com/office/drawing/2014/main" val="2411467043"/>
                    </a:ext>
                  </a:extLst>
                </a:gridCol>
              </a:tblGrid>
              <a:tr h="256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설립일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384905"/>
                  </a:ext>
                </a:extLst>
              </a:tr>
              <a:tr h="256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기업형태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594548"/>
                  </a:ext>
                </a:extLst>
              </a:tr>
              <a:tr h="256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인증</a:t>
                      </a: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자격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이미지 복수등록 가능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1430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976349-0C91-B9C0-ED71-BCBC41AC9CC0}"/>
              </a:ext>
            </a:extLst>
          </p:cNvPr>
          <p:cNvSpPr/>
          <p:nvPr/>
        </p:nvSpPr>
        <p:spPr>
          <a:xfrm>
            <a:off x="5540347" y="3598594"/>
            <a:ext cx="127779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9A11E3-C650-BCCC-30FA-86A3E7C23D78}"/>
              </a:ext>
            </a:extLst>
          </p:cNvPr>
          <p:cNvSpPr/>
          <p:nvPr/>
        </p:nvSpPr>
        <p:spPr>
          <a:xfrm>
            <a:off x="2692805" y="3856111"/>
            <a:ext cx="4120417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7D44A8C-E7BB-3072-DDBB-187C5D8B1013}"/>
              </a:ext>
            </a:extLst>
          </p:cNvPr>
          <p:cNvSpPr/>
          <p:nvPr/>
        </p:nvSpPr>
        <p:spPr>
          <a:xfrm>
            <a:off x="2706678" y="4116462"/>
            <a:ext cx="655711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5EED1A-4EE3-3D51-AFE8-88CBB98D7E32}"/>
              </a:ext>
            </a:extLst>
          </p:cNvPr>
          <p:cNvSpPr/>
          <p:nvPr/>
        </p:nvSpPr>
        <p:spPr>
          <a:xfrm>
            <a:off x="3447604" y="4115211"/>
            <a:ext cx="655711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3BF09D7-E9F4-7ECD-C914-5894167D37AB}"/>
              </a:ext>
            </a:extLst>
          </p:cNvPr>
          <p:cNvSpPr/>
          <p:nvPr/>
        </p:nvSpPr>
        <p:spPr>
          <a:xfrm>
            <a:off x="4211574" y="4095808"/>
            <a:ext cx="319656" cy="162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추가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D75FC36-1DB2-C10B-5091-26AF4CD645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13"/>
          <a:stretch/>
        </p:blipFill>
        <p:spPr>
          <a:xfrm>
            <a:off x="7453761" y="2073001"/>
            <a:ext cx="152634" cy="417535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1C12D5-DB9C-00CC-7B32-1B54666F0B6D}"/>
              </a:ext>
            </a:extLst>
          </p:cNvPr>
          <p:cNvSpPr/>
          <p:nvPr/>
        </p:nvSpPr>
        <p:spPr>
          <a:xfrm>
            <a:off x="2706678" y="4344390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55" name="Picture 39" descr="C:\Users\성규\Pictures\calendar.jpg">
            <a:extLst>
              <a:ext uri="{FF2B5EF4-FFF2-40B4-BE49-F238E27FC236}">
                <a16:creationId xmlns:a16="http://schemas.microsoft.com/office/drawing/2014/main" id="{3D83684F-42B9-2251-B41A-C4F67947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001" y="4353730"/>
            <a:ext cx="134815" cy="12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DA858D95-8AFB-9B1F-0299-1C67434366FC}"/>
              </a:ext>
            </a:extLst>
          </p:cNvPr>
          <p:cNvSpPr/>
          <p:nvPr/>
        </p:nvSpPr>
        <p:spPr>
          <a:xfrm>
            <a:off x="2680884" y="4608892"/>
            <a:ext cx="935791" cy="120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68" name="Picture 3">
            <a:extLst>
              <a:ext uri="{FF2B5EF4-FFF2-40B4-BE49-F238E27FC236}">
                <a16:creationId xmlns:a16="http://schemas.microsoft.com/office/drawing/2014/main" id="{3E3FD32F-4BE1-2156-D15F-5E8B10D8C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l="13121" r="9715" b="10153"/>
          <a:stretch/>
        </p:blipFill>
        <p:spPr bwMode="auto">
          <a:xfrm>
            <a:off x="4169725" y="4866768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44845F-5B85-51FC-064B-02D984315F9B}"/>
              </a:ext>
            </a:extLst>
          </p:cNvPr>
          <p:cNvSpPr/>
          <p:nvPr/>
        </p:nvSpPr>
        <p:spPr>
          <a:xfrm>
            <a:off x="2697725" y="4866768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CD0774-476A-CAFC-E556-085DB4C459AC}"/>
              </a:ext>
            </a:extLst>
          </p:cNvPr>
          <p:cNvSpPr txBox="1"/>
          <p:nvPr/>
        </p:nvSpPr>
        <p:spPr>
          <a:xfrm>
            <a:off x="1411272" y="2489778"/>
            <a:ext cx="1672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○</a:t>
            </a:r>
            <a:r>
              <a:rPr lang="ko-KR" altLang="en-US" sz="900" dirty="0"/>
              <a:t>  기업 세부 정보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1549BC16-B55E-C88F-F802-6794826D6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4890" y="5094783"/>
            <a:ext cx="373155" cy="250137"/>
          </a:xfrm>
          <a:prstGeom prst="rect">
            <a:avLst/>
          </a:prstGeom>
        </p:spPr>
      </p:pic>
      <p:sp>
        <p:nvSpPr>
          <p:cNvPr id="96" name="AutoShape 252">
            <a:extLst>
              <a:ext uri="{FF2B5EF4-FFF2-40B4-BE49-F238E27FC236}">
                <a16:creationId xmlns:a16="http://schemas.microsoft.com/office/drawing/2014/main" id="{8FCE648D-ED17-BA48-21CE-3163D8821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4" y="3607508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13" name="AutoShape 253">
            <a:extLst>
              <a:ext uri="{FF2B5EF4-FFF2-40B4-BE49-F238E27FC236}">
                <a16:creationId xmlns:a16="http://schemas.microsoft.com/office/drawing/2014/main" id="{2E8D6CC4-30AE-D13E-B088-62446375B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785" y="2925353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14" name="AutoShape 253">
            <a:extLst>
              <a:ext uri="{FF2B5EF4-FFF2-40B4-BE49-F238E27FC236}">
                <a16:creationId xmlns:a16="http://schemas.microsoft.com/office/drawing/2014/main" id="{7642EC59-44A8-B3C3-038C-E48EFFFFD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2422" y="293197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41" name="AutoShape 253">
            <a:extLst>
              <a:ext uri="{FF2B5EF4-FFF2-40B4-BE49-F238E27FC236}">
                <a16:creationId xmlns:a16="http://schemas.microsoft.com/office/drawing/2014/main" id="{0D79E724-7E8D-9C03-F79D-909E2AB71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748" y="4829313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03ACB7D-C11B-A75D-4105-03B4BCB54F1E}"/>
              </a:ext>
            </a:extLst>
          </p:cNvPr>
          <p:cNvSpPr txBox="1"/>
          <p:nvPr/>
        </p:nvSpPr>
        <p:spPr>
          <a:xfrm>
            <a:off x="272483" y="3858468"/>
            <a:ext cx="232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" b="1" dirty="0"/>
              <a:t>문의내역 </a:t>
            </a:r>
            <a:r>
              <a:rPr lang="ko-KR" altLang="en-US" sz="650" dirty="0"/>
              <a:t>                          </a:t>
            </a:r>
            <a:r>
              <a:rPr lang="en-US" altLang="ko-KR" sz="1100" dirty="0"/>
              <a:t>&gt;</a:t>
            </a:r>
            <a:endParaRPr lang="ko-KR" altLang="en-US" sz="6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264DDF9C-3933-905D-A229-D823DC74555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6A9953-F853-7DE9-396B-9759BCABD6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3036" y="1200172"/>
            <a:ext cx="1409772" cy="215911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D7BFF97C-76B9-4A50-F85F-2EDE647BFF37}"/>
              </a:ext>
            </a:extLst>
          </p:cNvPr>
          <p:cNvSpPr/>
          <p:nvPr/>
        </p:nvSpPr>
        <p:spPr>
          <a:xfrm>
            <a:off x="5571301" y="1213034"/>
            <a:ext cx="428284" cy="187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AutoShape 252">
            <a:extLst>
              <a:ext uri="{FF2B5EF4-FFF2-40B4-BE49-F238E27FC236}">
                <a16:creationId xmlns:a16="http://schemas.microsoft.com/office/drawing/2014/main" id="{2C4131E3-F4DD-C466-8D68-6B07966F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145" y="1248617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4863A81-F7A8-FAF4-22C1-ECF2559B74F9}"/>
              </a:ext>
            </a:extLst>
          </p:cNvPr>
          <p:cNvGrpSpPr>
            <a:grpSpLocks/>
          </p:cNvGrpSpPr>
          <p:nvPr/>
        </p:nvGrpSpPr>
        <p:grpSpPr bwMode="auto">
          <a:xfrm>
            <a:off x="3507282" y="4607308"/>
            <a:ext cx="123798" cy="120237"/>
            <a:chOff x="5116483" y="2486203"/>
            <a:chExt cx="182168" cy="170524"/>
          </a:xfrm>
        </p:grpSpPr>
        <p:sp>
          <p:nvSpPr>
            <p:cNvPr id="77" name="모서리가 둥근 직사각형 51">
              <a:extLst>
                <a:ext uri="{FF2B5EF4-FFF2-40B4-BE49-F238E27FC236}">
                  <a16:creationId xmlns:a16="http://schemas.microsoft.com/office/drawing/2014/main" id="{FB8C151F-F0BB-930D-D071-16EA3EAA1834}"/>
                </a:ext>
              </a:extLst>
            </p:cNvPr>
            <p:cNvSpPr/>
            <p:nvPr/>
          </p:nvSpPr>
          <p:spPr>
            <a:xfrm>
              <a:off x="5116483" y="2486203"/>
              <a:ext cx="182168" cy="170524"/>
            </a:xfrm>
            <a:prstGeom prst="roundRect">
              <a:avLst>
                <a:gd name="adj" fmla="val 7946"/>
              </a:avLst>
            </a:prstGeom>
            <a:gradFill flip="none" rotWithShape="1">
              <a:gsLst>
                <a:gs pos="0">
                  <a:schemeClr val="bg1"/>
                </a:gs>
                <a:gs pos="59000">
                  <a:schemeClr val="bg1"/>
                </a:gs>
                <a:gs pos="100000">
                  <a:schemeClr val="bg1">
                    <a:lumMod val="75000"/>
                    <a:alpha val="24000"/>
                  </a:schemeClr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F647DACC-0790-1B9B-B452-437F7E92E713}"/>
                </a:ext>
              </a:extLst>
            </p:cNvPr>
            <p:cNvSpPr/>
            <p:nvPr/>
          </p:nvSpPr>
          <p:spPr>
            <a:xfrm rot="10800000" flipH="1">
              <a:off x="5171925" y="2547825"/>
              <a:ext cx="71284" cy="7263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CEA6A0B-8106-53A1-8066-06D222B7FA8B}"/>
              </a:ext>
            </a:extLst>
          </p:cNvPr>
          <p:cNvSpPr/>
          <p:nvPr/>
        </p:nvSpPr>
        <p:spPr>
          <a:xfrm>
            <a:off x="3709712" y="4605668"/>
            <a:ext cx="935791" cy="1211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80" name="AutoShape 254">
            <a:extLst>
              <a:ext uri="{FF2B5EF4-FFF2-40B4-BE49-F238E27FC236}">
                <a16:creationId xmlns:a16="http://schemas.microsoft.com/office/drawing/2014/main" id="{4CD545DF-3369-6302-1E14-96F25C631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660" y="4005118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84" name="AutoShape 255">
            <a:extLst>
              <a:ext uri="{FF2B5EF4-FFF2-40B4-BE49-F238E27FC236}">
                <a16:creationId xmlns:a16="http://schemas.microsoft.com/office/drawing/2014/main" id="{5C92210C-F146-136E-7F28-C879453A2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396" y="4013600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EB6242-1161-8136-BD95-8FFD9847B6F6}"/>
              </a:ext>
            </a:extLst>
          </p:cNvPr>
          <p:cNvSpPr txBox="1"/>
          <p:nvPr/>
        </p:nvSpPr>
        <p:spPr>
          <a:xfrm>
            <a:off x="4563868" y="4061029"/>
            <a:ext cx="2551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 * </a:t>
            </a:r>
            <a:r>
              <a:rPr lang="ko-KR" altLang="en-US" sz="900" dirty="0">
                <a:solidFill>
                  <a:srgbClr val="FF0000"/>
                </a:solidFill>
              </a:rPr>
              <a:t>입력 순서에 따라 크기 표현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최대 </a:t>
            </a:r>
            <a:r>
              <a:rPr lang="en-US" altLang="ko-KR" sz="900" dirty="0">
                <a:solidFill>
                  <a:srgbClr val="FF0000"/>
                </a:solidFill>
              </a:rPr>
              <a:t>5</a:t>
            </a:r>
            <a:r>
              <a:rPr lang="ko-KR" altLang="en-US" sz="900" dirty="0">
                <a:solidFill>
                  <a:srgbClr val="FF0000"/>
                </a:solidFill>
              </a:rPr>
              <a:t>개</a:t>
            </a:r>
          </a:p>
        </p:txBody>
      </p:sp>
      <p:sp>
        <p:nvSpPr>
          <p:cNvPr id="92" name="AutoShape 256">
            <a:extLst>
              <a:ext uri="{FF2B5EF4-FFF2-40B4-BE49-F238E27FC236}">
                <a16:creationId xmlns:a16="http://schemas.microsoft.com/office/drawing/2014/main" id="{4790D1A7-D68F-B36F-79CE-2A12FDD45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0651" y="4360210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99" name="말풍선: 타원형 98">
            <a:extLst>
              <a:ext uri="{FF2B5EF4-FFF2-40B4-BE49-F238E27FC236}">
                <a16:creationId xmlns:a16="http://schemas.microsoft.com/office/drawing/2014/main" id="{6329E8E7-BBC0-6945-CDBA-F4C1422E9C8C}"/>
              </a:ext>
            </a:extLst>
          </p:cNvPr>
          <p:cNvSpPr/>
          <p:nvPr/>
        </p:nvSpPr>
        <p:spPr>
          <a:xfrm>
            <a:off x="4721423" y="1958113"/>
            <a:ext cx="2406688" cy="641651"/>
          </a:xfrm>
          <a:prstGeom prst="wedgeEllipseCallout">
            <a:avLst>
              <a:gd name="adj1" fmla="val -26586"/>
              <a:gd name="adj2" fmla="val 1218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이미지 업로드에 따라 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업체 상세 페이지의 배너 부분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[</a:t>
            </a:r>
            <a:r>
              <a:rPr lang="ko-KR" altLang="en-US" sz="900" dirty="0">
                <a:solidFill>
                  <a:schemeClr val="bg1"/>
                </a:solidFill>
              </a:rPr>
              <a:t>활성</a:t>
            </a:r>
            <a:r>
              <a:rPr lang="en-US" altLang="ko-KR" sz="900" dirty="0">
                <a:solidFill>
                  <a:schemeClr val="bg1"/>
                </a:solidFill>
              </a:rPr>
              <a:t>/</a:t>
            </a:r>
            <a:r>
              <a:rPr lang="ko-KR" altLang="en-US" sz="900" dirty="0">
                <a:solidFill>
                  <a:schemeClr val="bg1"/>
                </a:solidFill>
              </a:rPr>
              <a:t>비활성화</a:t>
            </a:r>
            <a:r>
              <a:rPr lang="en-US" altLang="ko-KR" sz="900" dirty="0">
                <a:solidFill>
                  <a:schemeClr val="bg1"/>
                </a:solidFill>
              </a:rPr>
              <a:t>]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3ECFC4D-6EC3-5A95-91B3-9BCD6E1B1D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7" y="4145043"/>
            <a:ext cx="94775" cy="9477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9373065-909D-AF99-0F7C-947D84813A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97003" y="3555128"/>
            <a:ext cx="1331568" cy="186506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D563AC-B24C-6CC6-2E99-A8FEDBDAE70F}"/>
              </a:ext>
            </a:extLst>
          </p:cNvPr>
          <p:cNvSpPr/>
          <p:nvPr/>
        </p:nvSpPr>
        <p:spPr>
          <a:xfrm>
            <a:off x="5548573" y="3352171"/>
            <a:ext cx="447859" cy="11454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05ACB65-2D28-87D5-BA67-F45AFF90F660}"/>
              </a:ext>
            </a:extLst>
          </p:cNvPr>
          <p:cNvSpPr/>
          <p:nvPr/>
        </p:nvSpPr>
        <p:spPr>
          <a:xfrm>
            <a:off x="6137085" y="3349675"/>
            <a:ext cx="447859" cy="11454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0CDB7B-E190-DE23-DA66-E6BAD4B5998B}"/>
              </a:ext>
            </a:extLst>
          </p:cNvPr>
          <p:cNvGrpSpPr/>
          <p:nvPr/>
        </p:nvGrpSpPr>
        <p:grpSpPr>
          <a:xfrm>
            <a:off x="6636513" y="3351158"/>
            <a:ext cx="499165" cy="121494"/>
            <a:chOff x="4064703" y="5348304"/>
            <a:chExt cx="950196" cy="121821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3172ABB-E76E-C6D6-3655-2D83C44C601D}"/>
                </a:ext>
              </a:extLst>
            </p:cNvPr>
            <p:cNvSpPr/>
            <p:nvPr/>
          </p:nvSpPr>
          <p:spPr>
            <a:xfrm>
              <a:off x="4064703" y="5349888"/>
              <a:ext cx="935791" cy="12023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83E4C11-A727-E798-8DFB-1A22607B67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1101" y="5348304"/>
              <a:ext cx="123798" cy="120237"/>
              <a:chOff x="5116483" y="2486203"/>
              <a:chExt cx="182168" cy="170524"/>
            </a:xfrm>
          </p:grpSpPr>
          <p:sp>
            <p:nvSpPr>
              <p:cNvPr id="87" name="모서리가 둥근 직사각형 51">
                <a:extLst>
                  <a:ext uri="{FF2B5EF4-FFF2-40B4-BE49-F238E27FC236}">
                    <a16:creationId xmlns:a16="http://schemas.microsoft.com/office/drawing/2014/main" id="{6BC69539-1F9A-A8A0-1D4E-E1C201BDB90B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88" name="이등변 삼각형 87">
                <a:extLst>
                  <a:ext uri="{FF2B5EF4-FFF2-40B4-BE49-F238E27FC236}">
                    <a16:creationId xmlns:a16="http://schemas.microsoft.com/office/drawing/2014/main" id="{82126E36-E4B4-6DFF-7E37-2494C866EE7D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765231-EE4F-66A8-EF09-759230CBD023}"/>
              </a:ext>
            </a:extLst>
          </p:cNvPr>
          <p:cNvSpPr txBox="1"/>
          <p:nvPr/>
        </p:nvSpPr>
        <p:spPr>
          <a:xfrm>
            <a:off x="6614749" y="3332166"/>
            <a:ext cx="7051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직접입력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1E00CBA-A6D4-E8E7-F9AD-E3B20BE273B9}"/>
              </a:ext>
            </a:extLst>
          </p:cNvPr>
          <p:cNvSpPr txBox="1"/>
          <p:nvPr/>
        </p:nvSpPr>
        <p:spPr>
          <a:xfrm>
            <a:off x="2670870" y="2787567"/>
            <a:ext cx="10388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구조인 디자인 연구소</a:t>
            </a:r>
            <a:endParaRPr lang="ko-KR" altLang="en-US" sz="6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41A13A-113D-1855-1800-3CFE4FEAA733}"/>
              </a:ext>
            </a:extLst>
          </p:cNvPr>
          <p:cNvSpPr txBox="1"/>
          <p:nvPr/>
        </p:nvSpPr>
        <p:spPr>
          <a:xfrm>
            <a:off x="5481663" y="3310790"/>
            <a:ext cx="625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/>
              <a:t>Sejung.lim</a:t>
            </a:r>
            <a:endParaRPr lang="ko-KR" altLang="en-US" sz="7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95A67C-354E-E2BE-824F-E6C5E37E54C0}"/>
              </a:ext>
            </a:extLst>
          </p:cNvPr>
          <p:cNvSpPr txBox="1"/>
          <p:nvPr/>
        </p:nvSpPr>
        <p:spPr>
          <a:xfrm>
            <a:off x="6068877" y="3309415"/>
            <a:ext cx="625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Sycns.co.kr</a:t>
            </a:r>
            <a:endParaRPr lang="ko-KR" altLang="en-US" sz="7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D1BE85-5AD2-21DB-D3E0-30703550DE44}"/>
              </a:ext>
            </a:extLst>
          </p:cNvPr>
          <p:cNvSpPr txBox="1"/>
          <p:nvPr/>
        </p:nvSpPr>
        <p:spPr>
          <a:xfrm>
            <a:off x="3134795" y="3552407"/>
            <a:ext cx="4101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8585</a:t>
            </a:r>
            <a:endParaRPr lang="ko-KR" altLang="en-US" sz="7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252172-2998-A5F5-D4C6-8A56AF9B2536}"/>
              </a:ext>
            </a:extLst>
          </p:cNvPr>
          <p:cNvSpPr txBox="1"/>
          <p:nvPr/>
        </p:nvSpPr>
        <p:spPr>
          <a:xfrm>
            <a:off x="3614487" y="3550731"/>
            <a:ext cx="4101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4040</a:t>
            </a:r>
            <a:endParaRPr lang="ko-KR" altLang="en-US" sz="700" dirty="0"/>
          </a:p>
        </p:txBody>
      </p:sp>
      <p:sp>
        <p:nvSpPr>
          <p:cNvPr id="101" name="AutoShape 257">
            <a:extLst>
              <a:ext uri="{FF2B5EF4-FFF2-40B4-BE49-F238E27FC236}">
                <a16:creationId xmlns:a16="http://schemas.microsoft.com/office/drawing/2014/main" id="{01F66671-BD25-B560-4FD6-8BFD57D9E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934" y="5143644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9B3031-E909-7AD1-15D9-9A10C1779203}"/>
              </a:ext>
            </a:extLst>
          </p:cNvPr>
          <p:cNvSpPr/>
          <p:nvPr/>
        </p:nvSpPr>
        <p:spPr>
          <a:xfrm>
            <a:off x="4761813" y="4613242"/>
            <a:ext cx="935791" cy="1211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BB1EB-9A38-C216-287F-74C815A6FA71}"/>
              </a:ext>
            </a:extLst>
          </p:cNvPr>
          <p:cNvSpPr txBox="1"/>
          <p:nvPr/>
        </p:nvSpPr>
        <p:spPr>
          <a:xfrm>
            <a:off x="2722745" y="4577951"/>
            <a:ext cx="12632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</a:rPr>
              <a:t>필수 선택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C3BDAD-1790-89CB-193C-8CAD52332857}"/>
              </a:ext>
            </a:extLst>
          </p:cNvPr>
          <p:cNvSpPr txBox="1"/>
          <p:nvPr/>
        </p:nvSpPr>
        <p:spPr>
          <a:xfrm>
            <a:off x="3881216" y="4577951"/>
            <a:ext cx="12632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</a:rPr>
              <a:t>자유 입력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B50E9E2-C904-54CC-A42A-DDFB06F95A70}"/>
              </a:ext>
            </a:extLst>
          </p:cNvPr>
          <p:cNvSpPr txBox="1"/>
          <p:nvPr/>
        </p:nvSpPr>
        <p:spPr>
          <a:xfrm>
            <a:off x="4925408" y="4584408"/>
            <a:ext cx="12632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</a:rPr>
              <a:t>자유 입력</a:t>
            </a:r>
          </a:p>
        </p:txBody>
      </p:sp>
      <p:sp>
        <p:nvSpPr>
          <p:cNvPr id="82" name="말풍선: 타원형 81">
            <a:extLst>
              <a:ext uri="{FF2B5EF4-FFF2-40B4-BE49-F238E27FC236}">
                <a16:creationId xmlns:a16="http://schemas.microsoft.com/office/drawing/2014/main" id="{73D164A6-6BDD-A5B5-7DFC-992422704289}"/>
              </a:ext>
            </a:extLst>
          </p:cNvPr>
          <p:cNvSpPr/>
          <p:nvPr/>
        </p:nvSpPr>
        <p:spPr>
          <a:xfrm>
            <a:off x="2039954" y="5405312"/>
            <a:ext cx="1322435" cy="473414"/>
          </a:xfrm>
          <a:prstGeom prst="wedgeEllipseCallout">
            <a:avLst>
              <a:gd name="adj1" fmla="val 41946"/>
              <a:gd name="adj2" fmla="val -1972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기업 형태 </a:t>
            </a:r>
            <a:r>
              <a:rPr lang="ko-KR" altLang="en-US" sz="1000">
                <a:solidFill>
                  <a:schemeClr val="bg1"/>
                </a:solidFill>
              </a:rPr>
              <a:t>리스트 필요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EAB562-0953-0C54-E910-234ADF360F93}"/>
              </a:ext>
            </a:extLst>
          </p:cNvPr>
          <p:cNvSpPr txBox="1"/>
          <p:nvPr/>
        </p:nvSpPr>
        <p:spPr>
          <a:xfrm>
            <a:off x="5481663" y="5923586"/>
            <a:ext cx="202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830A0"/>
                </a:solidFill>
              </a:rPr>
              <a:t>(</a:t>
            </a:r>
            <a:r>
              <a:rPr lang="ko-KR" altLang="en-US" dirty="0" err="1">
                <a:solidFill>
                  <a:srgbClr val="0830A0"/>
                </a:solidFill>
              </a:rPr>
              <a:t>뒷</a:t>
            </a:r>
            <a:r>
              <a:rPr lang="ko-KR" altLang="en-US" dirty="0">
                <a:solidFill>
                  <a:srgbClr val="0830A0"/>
                </a:solidFill>
              </a:rPr>
              <a:t> 페이지와 연결</a:t>
            </a:r>
            <a:r>
              <a:rPr lang="en-US" altLang="ko-KR" dirty="0">
                <a:solidFill>
                  <a:srgbClr val="0830A0"/>
                </a:solidFill>
              </a:rPr>
              <a:t>)</a:t>
            </a:r>
            <a:endParaRPr lang="ko-KR" altLang="en-US" dirty="0">
              <a:solidFill>
                <a:srgbClr val="08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36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83312"/>
              </p:ext>
            </p:extLst>
          </p:nvPr>
        </p:nvGraphicFramePr>
        <p:xfrm>
          <a:off x="7722705" y="972104"/>
          <a:ext cx="1910591" cy="5411111"/>
        </p:xfrm>
        <a:graphic>
          <a:graphicData uri="http://schemas.openxmlformats.org/drawingml/2006/table">
            <a:tbl>
              <a:tblPr/>
              <a:tblGrid>
                <a:gridCol w="1910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대표 이미지를 등록하여 저장한다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                                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세부 사항은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 참고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카테고리 항목을 입력하여 저장한다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                             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세부 사항은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17,18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 참고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실적을 등록한다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추가버튼을 눌러 입력창을 추가 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버튼을 눌러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입력창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또는 입력 행을 삭제한다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돋보기 버튼 클릭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-&gt;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파일 업로드 팝업 생성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-&gt;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 선택 하여 업로드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버튼을 클릭하여 입력 행 추가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302405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마이페이지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A&amp;S Market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상세정보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마켓 상세 정보 등록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C92EF32-7E9A-E141-3E65-E874CEA8D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7D7A41-C40B-5BBA-71AE-AC5C2667B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83" y="1783534"/>
            <a:ext cx="1042609" cy="459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7AE833-C773-F1D5-7915-B633A78F682E}"/>
              </a:ext>
            </a:extLst>
          </p:cNvPr>
          <p:cNvSpPr txBox="1"/>
          <p:nvPr/>
        </p:nvSpPr>
        <p:spPr>
          <a:xfrm>
            <a:off x="272484" y="3591773"/>
            <a:ext cx="1203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 dirty="0"/>
              <a:t>A&amp;S</a:t>
            </a:r>
            <a:r>
              <a:rPr lang="ko-KR" altLang="en-US" sz="650" b="1" dirty="0"/>
              <a:t> </a:t>
            </a:r>
            <a:r>
              <a:rPr lang="en-US" altLang="ko-KR" sz="650" b="1" dirty="0"/>
              <a:t>Market </a:t>
            </a:r>
            <a:r>
              <a:rPr lang="ko-KR" altLang="en-US" sz="650" b="1" dirty="0"/>
              <a:t> 상세 정보</a:t>
            </a:r>
            <a:r>
              <a:rPr lang="ko-KR" altLang="en-US" sz="650" dirty="0"/>
              <a:t>  </a:t>
            </a:r>
            <a:r>
              <a:rPr lang="en-US" altLang="ko-KR" sz="1100" dirty="0"/>
              <a:t>&gt;</a:t>
            </a:r>
            <a:endParaRPr lang="ko-KR" altLang="en-US" sz="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B52A5-989E-F22B-1A35-818825439F81}"/>
              </a:ext>
            </a:extLst>
          </p:cNvPr>
          <p:cNvSpPr/>
          <p:nvPr/>
        </p:nvSpPr>
        <p:spPr>
          <a:xfrm>
            <a:off x="263424" y="3607508"/>
            <a:ext cx="1042609" cy="271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AutoShape 254">
            <a:extLst>
              <a:ext uri="{FF2B5EF4-FFF2-40B4-BE49-F238E27FC236}">
                <a16:creationId xmlns:a16="http://schemas.microsoft.com/office/drawing/2014/main" id="{CCB6F2EF-FF82-6DF2-E596-AB4DACFF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2" name="AutoShape 256">
            <a:extLst>
              <a:ext uri="{FF2B5EF4-FFF2-40B4-BE49-F238E27FC236}">
                <a16:creationId xmlns:a16="http://schemas.microsoft.com/office/drawing/2014/main" id="{E09BD778-45FB-E77C-4AA6-4C742EF1E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3" name="AutoShape 257">
            <a:extLst>
              <a:ext uri="{FF2B5EF4-FFF2-40B4-BE49-F238E27FC236}">
                <a16:creationId xmlns:a16="http://schemas.microsoft.com/office/drawing/2014/main" id="{D97943F2-2FFF-C27C-2F74-62F77602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4" name="AutoShape 258">
            <a:extLst>
              <a:ext uri="{FF2B5EF4-FFF2-40B4-BE49-F238E27FC236}">
                <a16:creationId xmlns:a16="http://schemas.microsoft.com/office/drawing/2014/main" id="{6D3B7152-4B4A-1F94-9F4D-F71FE7A85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5" name="AutoShape 259">
            <a:extLst>
              <a:ext uri="{FF2B5EF4-FFF2-40B4-BE49-F238E27FC236}">
                <a16:creationId xmlns:a16="http://schemas.microsoft.com/office/drawing/2014/main" id="{BE6E147C-A4AE-8B85-0687-7F1ED913C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6" name="AutoShape 260">
            <a:extLst>
              <a:ext uri="{FF2B5EF4-FFF2-40B4-BE49-F238E27FC236}">
                <a16:creationId xmlns:a16="http://schemas.microsoft.com/office/drawing/2014/main" id="{6515DE63-4CC1-215B-D992-308C7F43A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7" name="AutoShape 252">
            <a:extLst>
              <a:ext uri="{FF2B5EF4-FFF2-40B4-BE49-F238E27FC236}">
                <a16:creationId xmlns:a16="http://schemas.microsoft.com/office/drawing/2014/main" id="{7CE300AA-FCCF-395D-C85E-71ED12C54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8" name="AutoShape 253">
            <a:extLst>
              <a:ext uri="{FF2B5EF4-FFF2-40B4-BE49-F238E27FC236}">
                <a16:creationId xmlns:a16="http://schemas.microsoft.com/office/drawing/2014/main" id="{C15022EB-D470-91B8-699F-9C3FC1DDA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9" name="AutoShape 255">
            <a:extLst>
              <a:ext uri="{FF2B5EF4-FFF2-40B4-BE49-F238E27FC236}">
                <a16:creationId xmlns:a16="http://schemas.microsoft.com/office/drawing/2014/main" id="{4BE47C0F-2188-5565-5D41-9B48EC301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D75FC36-1DB2-C10B-5091-26AF4CD645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13"/>
          <a:stretch/>
        </p:blipFill>
        <p:spPr>
          <a:xfrm rot="10800000">
            <a:off x="7453761" y="2073001"/>
            <a:ext cx="152634" cy="417535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5EB7181-FEE6-FD59-41BB-316E36B1E8BD}"/>
              </a:ext>
            </a:extLst>
          </p:cNvPr>
          <p:cNvSpPr txBox="1"/>
          <p:nvPr/>
        </p:nvSpPr>
        <p:spPr>
          <a:xfrm>
            <a:off x="1431401" y="5079016"/>
            <a:ext cx="1672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○</a:t>
            </a:r>
            <a:r>
              <a:rPr lang="ko-KR" altLang="en-US" sz="900" dirty="0"/>
              <a:t>   실적 등록</a:t>
            </a: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1FF659CE-5092-F87F-80B1-4CD6E7C64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3393" y="6108570"/>
            <a:ext cx="373155" cy="25013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03ACB7D-C11B-A75D-4105-03B4BCB54F1E}"/>
              </a:ext>
            </a:extLst>
          </p:cNvPr>
          <p:cNvSpPr txBox="1"/>
          <p:nvPr/>
        </p:nvSpPr>
        <p:spPr>
          <a:xfrm>
            <a:off x="272483" y="3858468"/>
            <a:ext cx="126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" b="1" dirty="0"/>
              <a:t>문의내역 </a:t>
            </a:r>
            <a:r>
              <a:rPr lang="ko-KR" altLang="en-US" sz="650" dirty="0"/>
              <a:t>                          </a:t>
            </a:r>
            <a:r>
              <a:rPr lang="en-US" altLang="ko-KR" sz="1100" dirty="0"/>
              <a:t>&gt;</a:t>
            </a:r>
            <a:endParaRPr lang="ko-KR" altLang="en-US" sz="600" dirty="0"/>
          </a:p>
        </p:txBody>
      </p:sp>
      <p:graphicFrame>
        <p:nvGraphicFramePr>
          <p:cNvPr id="91" name="표 90">
            <a:extLst>
              <a:ext uri="{FF2B5EF4-FFF2-40B4-BE49-F238E27FC236}">
                <a16:creationId xmlns:a16="http://schemas.microsoft.com/office/drawing/2014/main" id="{75731863-D619-69DB-6331-B315B4F5B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267965"/>
              </p:ext>
            </p:extLst>
          </p:nvPr>
        </p:nvGraphicFramePr>
        <p:xfrm>
          <a:off x="1477037" y="5413125"/>
          <a:ext cx="5860412" cy="685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38">
                  <a:extLst>
                    <a:ext uri="{9D8B030D-6E8A-4147-A177-3AD203B41FA5}">
                      <a16:colId xmlns:a16="http://schemas.microsoft.com/office/drawing/2014/main" val="1883633388"/>
                    </a:ext>
                  </a:extLst>
                </a:gridCol>
                <a:gridCol w="1007269">
                  <a:extLst>
                    <a:ext uri="{9D8B030D-6E8A-4147-A177-3AD203B41FA5}">
                      <a16:colId xmlns:a16="http://schemas.microsoft.com/office/drawing/2014/main" val="1812910688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381245045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067450346"/>
                    </a:ext>
                  </a:extLst>
                </a:gridCol>
                <a:gridCol w="757237">
                  <a:extLst>
                    <a:ext uri="{9D8B030D-6E8A-4147-A177-3AD203B41FA5}">
                      <a16:colId xmlns:a16="http://schemas.microsoft.com/office/drawing/2014/main" val="2156976032"/>
                    </a:ext>
                  </a:extLst>
                </a:gridCol>
                <a:gridCol w="372293">
                  <a:extLst>
                    <a:ext uri="{9D8B030D-6E8A-4147-A177-3AD203B41FA5}">
                      <a16:colId xmlns:a16="http://schemas.microsoft.com/office/drawing/2014/main" val="288528962"/>
                    </a:ext>
                  </a:extLst>
                </a:gridCol>
              </a:tblGrid>
              <a:tr h="203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키워드 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최대 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개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사진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>
                          <a:solidFill>
                            <a:sysClr val="windowText" lastClr="000000"/>
                          </a:solidFill>
                        </a:rPr>
                        <a:t>라이브러리연결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삭제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21561"/>
                  </a:ext>
                </a:extLst>
              </a:tr>
              <a:tr h="23934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19079"/>
                  </a:ext>
                </a:extLst>
              </a:tr>
              <a:tr h="23934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351176"/>
                  </a:ext>
                </a:extLst>
              </a:tr>
            </a:tbl>
          </a:graphicData>
        </a:graphic>
      </p:graphicFrame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37091C60-E600-3BA8-75FC-6BA8A8FEB74F}"/>
              </a:ext>
            </a:extLst>
          </p:cNvPr>
          <p:cNvSpPr/>
          <p:nvPr/>
        </p:nvSpPr>
        <p:spPr>
          <a:xfrm>
            <a:off x="6873585" y="5208083"/>
            <a:ext cx="464542" cy="1555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행 추가</a:t>
            </a:r>
          </a:p>
        </p:txBody>
      </p:sp>
      <p:pic>
        <p:nvPicPr>
          <p:cNvPr id="93" name="Picture 3">
            <a:extLst>
              <a:ext uri="{FF2B5EF4-FFF2-40B4-BE49-F238E27FC236}">
                <a16:creationId xmlns:a16="http://schemas.microsoft.com/office/drawing/2014/main" id="{0FB00953-1302-E32B-A15A-2D14CC072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/>
          <a:srcRect l="13121" r="9715" b="10153"/>
          <a:stretch/>
        </p:blipFill>
        <p:spPr bwMode="auto">
          <a:xfrm>
            <a:off x="5837569" y="5660485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E0B9050F-2C83-A8E9-A31E-320C1B5C5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/>
          <a:srcRect l="13121" r="9715" b="10153"/>
          <a:stretch/>
        </p:blipFill>
        <p:spPr bwMode="auto">
          <a:xfrm>
            <a:off x="5837568" y="5899605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80878F-94C2-E31F-3663-B2B986870EE5}"/>
              </a:ext>
            </a:extLst>
          </p:cNvPr>
          <p:cNvSpPr/>
          <p:nvPr/>
        </p:nvSpPr>
        <p:spPr>
          <a:xfrm>
            <a:off x="1546312" y="5671784"/>
            <a:ext cx="5419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4A01AA0-A1E2-56B2-8FC6-166F6B94A682}"/>
              </a:ext>
            </a:extLst>
          </p:cNvPr>
          <p:cNvSpPr/>
          <p:nvPr/>
        </p:nvSpPr>
        <p:spPr>
          <a:xfrm>
            <a:off x="2301808" y="5679961"/>
            <a:ext cx="7934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EC7C33D7-7043-CCDF-4D50-7D4CEA26F4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32339C34-BAC5-B596-A33B-B9AB1F3C2D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3036" y="1200172"/>
            <a:ext cx="1409772" cy="215911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4A2AA18-C370-16EB-9D2E-564E7E5D7098}"/>
              </a:ext>
            </a:extLst>
          </p:cNvPr>
          <p:cNvSpPr/>
          <p:nvPr/>
        </p:nvSpPr>
        <p:spPr>
          <a:xfrm>
            <a:off x="5571301" y="1213034"/>
            <a:ext cx="428284" cy="187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93A3F8D-2013-8718-F191-29AD71DDF6CE}"/>
              </a:ext>
            </a:extLst>
          </p:cNvPr>
          <p:cNvSpPr/>
          <p:nvPr/>
        </p:nvSpPr>
        <p:spPr>
          <a:xfrm>
            <a:off x="3273603" y="5679961"/>
            <a:ext cx="5419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490F1D6-F2D8-6DE5-C06A-3D126895EF00}"/>
              </a:ext>
            </a:extLst>
          </p:cNvPr>
          <p:cNvSpPr/>
          <p:nvPr/>
        </p:nvSpPr>
        <p:spPr>
          <a:xfrm>
            <a:off x="5061173" y="5670630"/>
            <a:ext cx="319656" cy="162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추가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93690F1-7091-D86A-3B57-775BE6D19DC2}"/>
              </a:ext>
            </a:extLst>
          </p:cNvPr>
          <p:cNvSpPr/>
          <p:nvPr/>
        </p:nvSpPr>
        <p:spPr>
          <a:xfrm>
            <a:off x="5051778" y="5873908"/>
            <a:ext cx="319656" cy="1626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추가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126" name="말풍선: 타원형 125">
            <a:extLst>
              <a:ext uri="{FF2B5EF4-FFF2-40B4-BE49-F238E27FC236}">
                <a16:creationId xmlns:a16="http://schemas.microsoft.com/office/drawing/2014/main" id="{341D9655-9BE6-D39D-AD35-02F8964DC4D5}"/>
              </a:ext>
            </a:extLst>
          </p:cNvPr>
          <p:cNvSpPr/>
          <p:nvPr/>
        </p:nvSpPr>
        <p:spPr>
          <a:xfrm>
            <a:off x="3460010" y="4120734"/>
            <a:ext cx="1848832" cy="520585"/>
          </a:xfrm>
          <a:prstGeom prst="wedgeEllipseCallout">
            <a:avLst>
              <a:gd name="adj1" fmla="val 20491"/>
              <a:gd name="adj2" fmla="val -108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17,18</a:t>
            </a:r>
            <a:r>
              <a:rPr lang="ko-KR" altLang="en-US" sz="1000" dirty="0">
                <a:solidFill>
                  <a:schemeClr val="bg1"/>
                </a:solidFill>
              </a:rPr>
              <a:t> 페이지 참고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1D94AE-E2CE-962D-C7DB-8E43A24DD71F}"/>
              </a:ext>
            </a:extLst>
          </p:cNvPr>
          <p:cNvSpPr txBox="1"/>
          <p:nvPr/>
        </p:nvSpPr>
        <p:spPr>
          <a:xfrm>
            <a:off x="1421831" y="3607946"/>
            <a:ext cx="1672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○</a:t>
            </a:r>
            <a:r>
              <a:rPr lang="ko-KR" altLang="en-US" sz="900" dirty="0"/>
              <a:t>  카테고리 항목 입력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2392E71-C43E-FFEA-A255-6A7C4142D783}"/>
              </a:ext>
            </a:extLst>
          </p:cNvPr>
          <p:cNvSpPr/>
          <p:nvPr/>
        </p:nvSpPr>
        <p:spPr>
          <a:xfrm>
            <a:off x="1484870" y="3905161"/>
            <a:ext cx="5816724" cy="9433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9" name="AutoShape 252">
            <a:extLst>
              <a:ext uri="{FF2B5EF4-FFF2-40B4-BE49-F238E27FC236}">
                <a16:creationId xmlns:a16="http://schemas.microsoft.com/office/drawing/2014/main" id="{39771ACC-68BB-789C-7E9F-C1315EC65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593" y="2341020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50" name="AutoShape 253">
            <a:extLst>
              <a:ext uri="{FF2B5EF4-FFF2-40B4-BE49-F238E27FC236}">
                <a16:creationId xmlns:a16="http://schemas.microsoft.com/office/drawing/2014/main" id="{CFDE4FB5-0499-F10C-BD80-0A938A402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4500" y="3657095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51" name="AutoShape 254">
            <a:extLst>
              <a:ext uri="{FF2B5EF4-FFF2-40B4-BE49-F238E27FC236}">
                <a16:creationId xmlns:a16="http://schemas.microsoft.com/office/drawing/2014/main" id="{D60A5F18-937A-CBC4-5379-7EAE0B9D5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1609" y="5131431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54" name="AutoShape 255">
            <a:extLst>
              <a:ext uri="{FF2B5EF4-FFF2-40B4-BE49-F238E27FC236}">
                <a16:creationId xmlns:a16="http://schemas.microsoft.com/office/drawing/2014/main" id="{0D8D9826-2A72-0B52-1B42-817009FA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741" y="5625965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C99F421-FD1C-A4FE-275A-08192FE3CD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50" y="5964361"/>
            <a:ext cx="94775" cy="94775"/>
          </a:xfrm>
          <a:prstGeom prst="rect">
            <a:avLst/>
          </a:prstGeom>
        </p:spPr>
      </p:pic>
      <p:sp>
        <p:nvSpPr>
          <p:cNvPr id="58" name="AutoShape 257">
            <a:extLst>
              <a:ext uri="{FF2B5EF4-FFF2-40B4-BE49-F238E27FC236}">
                <a16:creationId xmlns:a16="http://schemas.microsoft.com/office/drawing/2014/main" id="{7893B01D-BD3F-91AB-9284-888F7DDDE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78" y="5651159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4D2330-BDEF-E5CA-FC15-7B5E49677BF3}"/>
              </a:ext>
            </a:extLst>
          </p:cNvPr>
          <p:cNvSpPr txBox="1"/>
          <p:nvPr/>
        </p:nvSpPr>
        <p:spPr>
          <a:xfrm>
            <a:off x="1390189" y="2288605"/>
            <a:ext cx="1672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○</a:t>
            </a:r>
            <a:r>
              <a:rPr lang="ko-KR" altLang="en-US" sz="900" dirty="0"/>
              <a:t>  </a:t>
            </a:r>
            <a:r>
              <a:rPr lang="ko-KR" altLang="en-US" sz="900" dirty="0" err="1"/>
              <a:t>대표이미지</a:t>
            </a:r>
            <a:r>
              <a:rPr lang="ko-KR" altLang="en-US" sz="900" dirty="0"/>
              <a:t> 등록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3A2129-EE1A-C92D-09BE-78A0289F8C81}"/>
              </a:ext>
            </a:extLst>
          </p:cNvPr>
          <p:cNvSpPr/>
          <p:nvPr/>
        </p:nvSpPr>
        <p:spPr>
          <a:xfrm>
            <a:off x="1473720" y="2564139"/>
            <a:ext cx="5816724" cy="9433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3" name="말풍선: 타원형 62">
            <a:extLst>
              <a:ext uri="{FF2B5EF4-FFF2-40B4-BE49-F238E27FC236}">
                <a16:creationId xmlns:a16="http://schemas.microsoft.com/office/drawing/2014/main" id="{B263567D-2E2D-03E9-F1A2-CF65C9774BD8}"/>
              </a:ext>
            </a:extLst>
          </p:cNvPr>
          <p:cNvSpPr/>
          <p:nvPr/>
        </p:nvSpPr>
        <p:spPr>
          <a:xfrm>
            <a:off x="3409330" y="2718356"/>
            <a:ext cx="1848832" cy="520585"/>
          </a:xfrm>
          <a:prstGeom prst="wedgeEllipseCallout">
            <a:avLst>
              <a:gd name="adj1" fmla="val 20491"/>
              <a:gd name="adj2" fmla="val -108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16</a:t>
            </a:r>
            <a:r>
              <a:rPr lang="ko-KR" altLang="en-US" sz="1000" dirty="0">
                <a:solidFill>
                  <a:schemeClr val="bg1"/>
                </a:solidFill>
              </a:rPr>
              <a:t> 페이지 참고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7F839EAC-C06C-1520-9D27-5D72EE6047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3019" b="-1"/>
          <a:stretch/>
        </p:blipFill>
        <p:spPr>
          <a:xfrm>
            <a:off x="6933477" y="3527884"/>
            <a:ext cx="373155" cy="25013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C67742FB-9452-D105-B256-E4577C73E3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3019" b="-1"/>
          <a:stretch/>
        </p:blipFill>
        <p:spPr>
          <a:xfrm>
            <a:off x="6960130" y="4826721"/>
            <a:ext cx="373155" cy="250137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460546-05BD-84C5-A118-A7E408294A4E}"/>
              </a:ext>
            </a:extLst>
          </p:cNvPr>
          <p:cNvSpPr/>
          <p:nvPr/>
        </p:nvSpPr>
        <p:spPr>
          <a:xfrm>
            <a:off x="1544226" y="5909826"/>
            <a:ext cx="5419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389DCCB-C69A-E1E3-7F3E-F93922B2B5D8}"/>
              </a:ext>
            </a:extLst>
          </p:cNvPr>
          <p:cNvSpPr/>
          <p:nvPr/>
        </p:nvSpPr>
        <p:spPr>
          <a:xfrm>
            <a:off x="2300796" y="5909826"/>
            <a:ext cx="7934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70D48D0-256F-ED0C-4ED2-7EC4A9792BC2}"/>
              </a:ext>
            </a:extLst>
          </p:cNvPr>
          <p:cNvSpPr/>
          <p:nvPr/>
        </p:nvSpPr>
        <p:spPr>
          <a:xfrm>
            <a:off x="3273603" y="5907536"/>
            <a:ext cx="5419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0BA9BE1-3B5C-D144-C803-52D9FC682106}"/>
              </a:ext>
            </a:extLst>
          </p:cNvPr>
          <p:cNvSpPr/>
          <p:nvPr/>
        </p:nvSpPr>
        <p:spPr>
          <a:xfrm>
            <a:off x="3854551" y="5685490"/>
            <a:ext cx="5419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2B4311D-9D44-C179-2D94-D3F660C48225}"/>
              </a:ext>
            </a:extLst>
          </p:cNvPr>
          <p:cNvSpPr/>
          <p:nvPr/>
        </p:nvSpPr>
        <p:spPr>
          <a:xfrm>
            <a:off x="3867943" y="5903515"/>
            <a:ext cx="5419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486F7384-02AF-E707-DF43-A4796BDAB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58" y="5714160"/>
            <a:ext cx="94775" cy="9477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1137DD2-21B3-359D-43E6-08A87F3A7A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58" y="5924630"/>
            <a:ext cx="94775" cy="94775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30EA6421-0705-1915-45A6-D350660E5B55}"/>
              </a:ext>
            </a:extLst>
          </p:cNvPr>
          <p:cNvSpPr/>
          <p:nvPr/>
        </p:nvSpPr>
        <p:spPr>
          <a:xfrm>
            <a:off x="4428578" y="5685490"/>
            <a:ext cx="5419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F788F6D-B970-873B-1E49-95340B12AB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31" y="5717491"/>
            <a:ext cx="94775" cy="9477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EA191178-316C-E51B-411E-0000CA0D8469}"/>
              </a:ext>
            </a:extLst>
          </p:cNvPr>
          <p:cNvSpPr/>
          <p:nvPr/>
        </p:nvSpPr>
        <p:spPr>
          <a:xfrm>
            <a:off x="4442679" y="5897967"/>
            <a:ext cx="541910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90B7446B-0722-24DD-70D0-054791DEDD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094" y="5919082"/>
            <a:ext cx="94775" cy="94775"/>
          </a:xfrm>
          <a:prstGeom prst="rect">
            <a:avLst/>
          </a:prstGeom>
        </p:spPr>
      </p:pic>
      <p:sp>
        <p:nvSpPr>
          <p:cNvPr id="55" name="AutoShape 256">
            <a:extLst>
              <a:ext uri="{FF2B5EF4-FFF2-40B4-BE49-F238E27FC236}">
                <a16:creationId xmlns:a16="http://schemas.microsoft.com/office/drawing/2014/main" id="{ADF49534-8339-B13D-B8A3-EF4E01859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130" y="5805961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77" name="AutoShape 258">
            <a:extLst>
              <a:ext uri="{FF2B5EF4-FFF2-40B4-BE49-F238E27FC236}">
                <a16:creationId xmlns:a16="http://schemas.microsoft.com/office/drawing/2014/main" id="{67C4A9A6-E3B8-4DED-2F4D-EF4CB480E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371" y="5145082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EC1CDD-F420-4989-C15E-D5099E372E0C}"/>
              </a:ext>
            </a:extLst>
          </p:cNvPr>
          <p:cNvSpPr/>
          <p:nvPr/>
        </p:nvSpPr>
        <p:spPr>
          <a:xfrm>
            <a:off x="6203566" y="5400587"/>
            <a:ext cx="766376" cy="685018"/>
          </a:xfrm>
          <a:prstGeom prst="rect">
            <a:avLst/>
          </a:prstGeom>
          <a:solidFill>
            <a:schemeClr val="accent1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7D7FC-6E48-4301-347A-4C10A76B0BB5}"/>
              </a:ext>
            </a:extLst>
          </p:cNvPr>
          <p:cNvSpPr txBox="1"/>
          <p:nvPr/>
        </p:nvSpPr>
        <p:spPr>
          <a:xfrm>
            <a:off x="1430725" y="1882083"/>
            <a:ext cx="202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830A0"/>
                </a:solidFill>
              </a:rPr>
              <a:t>(</a:t>
            </a:r>
            <a:r>
              <a:rPr lang="ko-KR" altLang="en-US" dirty="0">
                <a:solidFill>
                  <a:srgbClr val="0830A0"/>
                </a:solidFill>
              </a:rPr>
              <a:t>앞 페이지와 연결</a:t>
            </a:r>
            <a:r>
              <a:rPr lang="en-US" altLang="ko-KR" dirty="0">
                <a:solidFill>
                  <a:srgbClr val="0830A0"/>
                </a:solidFill>
              </a:rPr>
              <a:t>)</a:t>
            </a:r>
            <a:endParaRPr lang="ko-KR" altLang="en-US" dirty="0">
              <a:solidFill>
                <a:srgbClr val="0830A0"/>
              </a:solidFill>
            </a:endParaRPr>
          </a:p>
        </p:txBody>
      </p:sp>
      <p:sp>
        <p:nvSpPr>
          <p:cNvPr id="9" name="AutoShape 256">
            <a:extLst>
              <a:ext uri="{FF2B5EF4-FFF2-40B4-BE49-F238E27FC236}">
                <a16:creationId xmlns:a16="http://schemas.microsoft.com/office/drawing/2014/main" id="{A037B701-D25D-371B-FC51-C72996626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625" y="5844120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2835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A4A117F-6340-8813-5290-002B0888F815}"/>
              </a:ext>
            </a:extLst>
          </p:cNvPr>
          <p:cNvSpPr txBox="1"/>
          <p:nvPr/>
        </p:nvSpPr>
        <p:spPr>
          <a:xfrm>
            <a:off x="6118786" y="1027553"/>
            <a:ext cx="3667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분할 선택에 따른 각 번호를 클릭하여 이미지 등록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미리보기 기능 필요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</a:t>
            </a:r>
            <a:r>
              <a:rPr lang="ko-KR" altLang="en-US" sz="1200" dirty="0"/>
              <a:t>카테고리 입력 시 해당 분할 번호를 선택하여</a:t>
            </a:r>
            <a:endParaRPr lang="en-US" altLang="ko-KR" sz="1200" dirty="0"/>
          </a:p>
          <a:p>
            <a:r>
              <a:rPr lang="ko-KR" altLang="en-US" sz="1200" dirty="0" err="1"/>
              <a:t>대표이미지와</a:t>
            </a:r>
            <a:r>
              <a:rPr lang="ko-KR" altLang="en-US" sz="1200" dirty="0"/>
              <a:t> 연동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4ECBCE-272C-F610-45A4-7C1BE99F51C9}"/>
              </a:ext>
            </a:extLst>
          </p:cNvPr>
          <p:cNvSpPr/>
          <p:nvPr/>
        </p:nvSpPr>
        <p:spPr>
          <a:xfrm>
            <a:off x="542762" y="1054460"/>
            <a:ext cx="3803072" cy="10269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21AC3D-6BA3-7F3B-230E-8BEFE32B0431}"/>
              </a:ext>
            </a:extLst>
          </p:cNvPr>
          <p:cNvGrpSpPr/>
          <p:nvPr/>
        </p:nvGrpSpPr>
        <p:grpSpPr>
          <a:xfrm>
            <a:off x="5082537" y="705327"/>
            <a:ext cx="1278479" cy="230832"/>
            <a:chOff x="288957" y="314606"/>
            <a:chExt cx="1278479" cy="230832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D0CB9DF-8387-8531-925D-D35808A93636}"/>
                </a:ext>
              </a:extLst>
            </p:cNvPr>
            <p:cNvSpPr/>
            <p:nvPr/>
          </p:nvSpPr>
          <p:spPr>
            <a:xfrm>
              <a:off x="288957" y="344691"/>
              <a:ext cx="935791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C61E313-53B5-5D44-BA2B-163EB0A477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950" y="350684"/>
              <a:ext cx="123798" cy="132261"/>
              <a:chOff x="5116483" y="2486203"/>
              <a:chExt cx="182168" cy="170524"/>
            </a:xfrm>
          </p:grpSpPr>
          <p:sp>
            <p:nvSpPr>
              <p:cNvPr id="67" name="모서리가 둥근 직사각형 51">
                <a:extLst>
                  <a:ext uri="{FF2B5EF4-FFF2-40B4-BE49-F238E27FC236}">
                    <a16:creationId xmlns:a16="http://schemas.microsoft.com/office/drawing/2014/main" id="{B70A07CC-8835-D4B8-8432-60CE91A7213D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8" name="이등변 삼각형 67">
                <a:extLst>
                  <a:ext uri="{FF2B5EF4-FFF2-40B4-BE49-F238E27FC236}">
                    <a16:creationId xmlns:a16="http://schemas.microsoft.com/office/drawing/2014/main" id="{03450F2E-911F-9F06-5D28-C5271F2B41E2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8C6F9B-286E-F3A3-232C-7E797845A53D}"/>
                </a:ext>
              </a:extLst>
            </p:cNvPr>
            <p:cNvSpPr txBox="1"/>
            <p:nvPr/>
          </p:nvSpPr>
          <p:spPr>
            <a:xfrm>
              <a:off x="304180" y="314606"/>
              <a:ext cx="12632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rgbClr val="FF0000"/>
                  </a:solidFill>
                </a:rPr>
                <a:t>2~5</a:t>
              </a:r>
              <a:r>
                <a:rPr lang="ko-KR" altLang="en-US" sz="900" dirty="0">
                  <a:solidFill>
                    <a:srgbClr val="FF0000"/>
                  </a:solidFill>
                </a:rPr>
                <a:t>분할 선택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1D76409-AFE2-9F2D-85F1-BA6C79B3067E}"/>
              </a:ext>
            </a:extLst>
          </p:cNvPr>
          <p:cNvSpPr txBox="1"/>
          <p:nvPr/>
        </p:nvSpPr>
        <p:spPr>
          <a:xfrm>
            <a:off x="753194" y="1414025"/>
            <a:ext cx="3946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분할선택에 따라 아래의 예시와 같이</a:t>
            </a:r>
            <a:endParaRPr lang="en-US" altLang="ko-KR" sz="1400" dirty="0"/>
          </a:p>
          <a:p>
            <a:r>
              <a:rPr lang="ko-KR" altLang="en-US" sz="1400" dirty="0"/>
              <a:t>이미지 구분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CBD02B-D21F-B018-A03E-0ECC611832C5}"/>
              </a:ext>
            </a:extLst>
          </p:cNvPr>
          <p:cNvSpPr/>
          <p:nvPr/>
        </p:nvSpPr>
        <p:spPr>
          <a:xfrm>
            <a:off x="196649" y="668405"/>
            <a:ext cx="4588293" cy="170913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7CDA6-A9DB-0351-D097-AA8A03A33093}"/>
              </a:ext>
            </a:extLst>
          </p:cNvPr>
          <p:cNvSpPr txBox="1"/>
          <p:nvPr/>
        </p:nvSpPr>
        <p:spPr>
          <a:xfrm>
            <a:off x="84472" y="287846"/>
            <a:ext cx="1672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○</a:t>
            </a:r>
            <a:r>
              <a:rPr lang="ko-KR" altLang="en-US" sz="900" dirty="0"/>
              <a:t>  </a:t>
            </a:r>
            <a:r>
              <a:rPr lang="ko-KR" altLang="en-US" sz="900" dirty="0" err="1"/>
              <a:t>대표이미지</a:t>
            </a:r>
            <a:r>
              <a:rPr lang="ko-KR" altLang="en-US" sz="900" dirty="0"/>
              <a:t> 등록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97D78C-7EBC-980A-13DB-1573C2D72CBB}"/>
              </a:ext>
            </a:extLst>
          </p:cNvPr>
          <p:cNvGrpSpPr/>
          <p:nvPr/>
        </p:nvGrpSpPr>
        <p:grpSpPr>
          <a:xfrm>
            <a:off x="58229" y="2913695"/>
            <a:ext cx="2432251" cy="1282951"/>
            <a:chOff x="5381206" y="1261456"/>
            <a:chExt cx="3803073" cy="100791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BF4558A-0890-96AD-1DD1-162541FCFD23}"/>
                </a:ext>
              </a:extLst>
            </p:cNvPr>
            <p:cNvGrpSpPr/>
            <p:nvPr/>
          </p:nvGrpSpPr>
          <p:grpSpPr>
            <a:xfrm>
              <a:off x="5381206" y="1261456"/>
              <a:ext cx="3803073" cy="1007918"/>
              <a:chOff x="426027" y="363681"/>
              <a:chExt cx="1641764" cy="1007918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EA679A-13AB-6798-254E-0C811E2993C9}"/>
                  </a:ext>
                </a:extLst>
              </p:cNvPr>
              <p:cNvSpPr/>
              <p:nvPr/>
            </p:nvSpPr>
            <p:spPr>
              <a:xfrm>
                <a:off x="426027" y="363681"/>
                <a:ext cx="1641764" cy="10079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5ECD832-3377-6C17-32DE-B19B4D63307B}"/>
                  </a:ext>
                </a:extLst>
              </p:cNvPr>
              <p:cNvSpPr/>
              <p:nvPr/>
            </p:nvSpPr>
            <p:spPr>
              <a:xfrm>
                <a:off x="464914" y="406031"/>
                <a:ext cx="1053111" cy="909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1FA7C1A-B4DF-B9ED-1EA8-C87AB545892E}"/>
                  </a:ext>
                </a:extLst>
              </p:cNvPr>
              <p:cNvSpPr/>
              <p:nvPr/>
            </p:nvSpPr>
            <p:spPr>
              <a:xfrm>
                <a:off x="1546518" y="406031"/>
                <a:ext cx="492781" cy="91628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C95853-560A-A7C6-68C8-5DAFDDCEB965}"/>
                </a:ext>
              </a:extLst>
            </p:cNvPr>
            <p:cNvSpPr txBox="1"/>
            <p:nvPr/>
          </p:nvSpPr>
          <p:spPr>
            <a:xfrm>
              <a:off x="6332032" y="1602498"/>
              <a:ext cx="430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①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73BE87-CC11-2E1C-0A3C-26F4D27A1AAD}"/>
                </a:ext>
              </a:extLst>
            </p:cNvPr>
            <p:cNvSpPr txBox="1"/>
            <p:nvPr/>
          </p:nvSpPr>
          <p:spPr>
            <a:xfrm>
              <a:off x="8142524" y="1580748"/>
              <a:ext cx="430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②</a:t>
              </a:r>
              <a:endParaRPr lang="ko-KR" altLang="en-US" dirty="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99F0090-AD7C-582F-2073-6A674986159E}"/>
              </a:ext>
            </a:extLst>
          </p:cNvPr>
          <p:cNvSpPr txBox="1"/>
          <p:nvPr/>
        </p:nvSpPr>
        <p:spPr>
          <a:xfrm>
            <a:off x="57437" y="2543363"/>
            <a:ext cx="276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예시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7A5BD-A09C-2725-638F-84300CF59220}"/>
              </a:ext>
            </a:extLst>
          </p:cNvPr>
          <p:cNvSpPr txBox="1"/>
          <p:nvPr/>
        </p:nvSpPr>
        <p:spPr>
          <a:xfrm>
            <a:off x="5082537" y="873666"/>
            <a:ext cx="928599" cy="132343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분할 </a:t>
            </a:r>
            <a:r>
              <a:rPr lang="en-US" altLang="ko-KR" sz="1000" dirty="0"/>
              <a:t>A</a:t>
            </a:r>
            <a:r>
              <a:rPr lang="ko-KR" altLang="en-US" sz="1000" dirty="0"/>
              <a:t>타입</a:t>
            </a:r>
            <a:endParaRPr lang="en-US" altLang="ko-KR" sz="1000" dirty="0"/>
          </a:p>
          <a:p>
            <a:r>
              <a:rPr lang="en-US" altLang="ko-KR" sz="1000" dirty="0"/>
              <a:t>2</a:t>
            </a:r>
            <a:r>
              <a:rPr lang="ko-KR" altLang="en-US" sz="1000" dirty="0"/>
              <a:t>분할 </a:t>
            </a:r>
            <a:r>
              <a:rPr lang="en-US" altLang="ko-KR" sz="1000" dirty="0"/>
              <a:t>B</a:t>
            </a:r>
            <a:r>
              <a:rPr lang="ko-KR" altLang="en-US" sz="1000" dirty="0"/>
              <a:t>타입</a:t>
            </a:r>
            <a:endParaRPr lang="en-US" altLang="ko-KR" sz="1000" dirty="0"/>
          </a:p>
          <a:p>
            <a:r>
              <a:rPr lang="en-US" altLang="ko-KR" sz="1000" dirty="0"/>
              <a:t>3</a:t>
            </a:r>
            <a:r>
              <a:rPr lang="ko-KR" altLang="en-US" sz="1000" dirty="0"/>
              <a:t>분할 </a:t>
            </a:r>
            <a:r>
              <a:rPr lang="en-US" altLang="ko-KR" sz="1000" dirty="0"/>
              <a:t>A</a:t>
            </a:r>
            <a:r>
              <a:rPr lang="ko-KR" altLang="en-US" sz="1000" dirty="0"/>
              <a:t>타입</a:t>
            </a:r>
            <a:endParaRPr lang="en-US" altLang="ko-KR" sz="1000" dirty="0"/>
          </a:p>
          <a:p>
            <a:r>
              <a:rPr lang="en-US" altLang="ko-KR" sz="1000" dirty="0"/>
              <a:t>3</a:t>
            </a:r>
            <a:r>
              <a:rPr lang="ko-KR" altLang="en-US" sz="1000" dirty="0"/>
              <a:t>분할 </a:t>
            </a:r>
            <a:r>
              <a:rPr lang="en-US" altLang="ko-KR" sz="1000" dirty="0"/>
              <a:t>B</a:t>
            </a:r>
            <a:r>
              <a:rPr lang="ko-KR" altLang="en-US" sz="1000" dirty="0"/>
              <a:t>타입</a:t>
            </a:r>
            <a:endParaRPr lang="en-US" altLang="ko-KR" sz="1000" dirty="0"/>
          </a:p>
          <a:p>
            <a:r>
              <a:rPr lang="en-US" altLang="ko-KR" sz="1000" dirty="0"/>
              <a:t>4</a:t>
            </a:r>
            <a:r>
              <a:rPr lang="ko-KR" altLang="en-US" sz="1000" dirty="0"/>
              <a:t>분할 </a:t>
            </a:r>
            <a:r>
              <a:rPr lang="en-US" altLang="ko-KR" sz="1000" dirty="0"/>
              <a:t>A</a:t>
            </a:r>
            <a:r>
              <a:rPr lang="ko-KR" altLang="en-US" sz="1000" dirty="0"/>
              <a:t>타입</a:t>
            </a:r>
            <a:endParaRPr lang="en-US" altLang="ko-KR" sz="1000" dirty="0"/>
          </a:p>
          <a:p>
            <a:r>
              <a:rPr lang="en-US" altLang="ko-KR" sz="1000" dirty="0"/>
              <a:t>4</a:t>
            </a:r>
            <a:r>
              <a:rPr lang="ko-KR" altLang="en-US" sz="1000" dirty="0"/>
              <a:t>분할 </a:t>
            </a:r>
            <a:r>
              <a:rPr lang="en-US" altLang="ko-KR" sz="1000" dirty="0"/>
              <a:t>B</a:t>
            </a:r>
            <a:r>
              <a:rPr lang="ko-KR" altLang="en-US" sz="1000" dirty="0"/>
              <a:t>타입</a:t>
            </a:r>
            <a:endParaRPr lang="en-US" altLang="ko-KR" sz="1000" dirty="0"/>
          </a:p>
          <a:p>
            <a:r>
              <a:rPr lang="en-US" altLang="ko-KR" sz="1000" dirty="0"/>
              <a:t>4</a:t>
            </a:r>
            <a:r>
              <a:rPr lang="ko-KR" altLang="en-US" sz="1000" dirty="0"/>
              <a:t>분할 </a:t>
            </a:r>
            <a:r>
              <a:rPr lang="en-US" altLang="ko-KR" sz="1000" dirty="0"/>
              <a:t>C</a:t>
            </a:r>
            <a:r>
              <a:rPr lang="ko-KR" altLang="en-US" sz="1000" dirty="0"/>
              <a:t>타입</a:t>
            </a:r>
            <a:endParaRPr lang="en-US" altLang="ko-KR" sz="1000" dirty="0"/>
          </a:p>
          <a:p>
            <a:r>
              <a:rPr lang="en-US" altLang="ko-KR" sz="1000" dirty="0"/>
              <a:t>5</a:t>
            </a:r>
            <a:r>
              <a:rPr lang="ko-KR" altLang="en-US" sz="1000" dirty="0"/>
              <a:t>분할 </a:t>
            </a:r>
            <a:r>
              <a:rPr lang="en-US" altLang="ko-KR" sz="1000" dirty="0"/>
              <a:t>A</a:t>
            </a:r>
            <a:r>
              <a:rPr lang="ko-KR" altLang="en-US" sz="1000" dirty="0"/>
              <a:t>타입</a:t>
            </a:r>
            <a:endParaRPr lang="en-US" altLang="ko-KR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3382C9-D66E-B31F-BADD-6015B59F4659}"/>
              </a:ext>
            </a:extLst>
          </p:cNvPr>
          <p:cNvGrpSpPr/>
          <p:nvPr/>
        </p:nvGrpSpPr>
        <p:grpSpPr>
          <a:xfrm>
            <a:off x="542739" y="789793"/>
            <a:ext cx="1278479" cy="230832"/>
            <a:chOff x="288957" y="314606"/>
            <a:chExt cx="1278479" cy="23083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5CAF56-7008-29BB-5B4D-5FE1026D0BBC}"/>
                </a:ext>
              </a:extLst>
            </p:cNvPr>
            <p:cNvSpPr/>
            <p:nvPr/>
          </p:nvSpPr>
          <p:spPr>
            <a:xfrm>
              <a:off x="288957" y="344691"/>
              <a:ext cx="935791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9C57942-0660-FDAD-12AB-6BE0FFEF1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0950" y="350684"/>
              <a:ext cx="123798" cy="132261"/>
              <a:chOff x="5116483" y="2486203"/>
              <a:chExt cx="182168" cy="170524"/>
            </a:xfrm>
          </p:grpSpPr>
          <p:sp>
            <p:nvSpPr>
              <p:cNvPr id="28" name="모서리가 둥근 직사각형 51">
                <a:extLst>
                  <a:ext uri="{FF2B5EF4-FFF2-40B4-BE49-F238E27FC236}">
                    <a16:creationId xmlns:a16="http://schemas.microsoft.com/office/drawing/2014/main" id="{1F94078D-4AEC-FE43-77B4-312A30399752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4BF63786-C5F9-3451-7830-AD7E7C3CAB3A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44C444-EE0F-B0E4-FC7A-9BCB1334C1A8}"/>
                </a:ext>
              </a:extLst>
            </p:cNvPr>
            <p:cNvSpPr txBox="1"/>
            <p:nvPr/>
          </p:nvSpPr>
          <p:spPr>
            <a:xfrm>
              <a:off x="304180" y="314606"/>
              <a:ext cx="12632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rgbClr val="FF0000"/>
                  </a:solidFill>
                </a:rPr>
                <a:t>2~5</a:t>
              </a:r>
              <a:r>
                <a:rPr lang="ko-KR" altLang="en-US" sz="900" dirty="0">
                  <a:solidFill>
                    <a:srgbClr val="FF0000"/>
                  </a:solidFill>
                </a:rPr>
                <a:t>분할 선택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11CED93-E4EB-8FF9-04C1-8B56198E6F46}"/>
              </a:ext>
            </a:extLst>
          </p:cNvPr>
          <p:cNvSpPr txBox="1"/>
          <p:nvPr/>
        </p:nvSpPr>
        <p:spPr>
          <a:xfrm>
            <a:off x="203298" y="3082229"/>
            <a:ext cx="535976" cy="369332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2-A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4694E4F-0703-5A81-F45A-153C2461CD16}"/>
              </a:ext>
            </a:extLst>
          </p:cNvPr>
          <p:cNvGrpSpPr/>
          <p:nvPr/>
        </p:nvGrpSpPr>
        <p:grpSpPr>
          <a:xfrm>
            <a:off x="2540394" y="2906616"/>
            <a:ext cx="2432251" cy="873578"/>
            <a:chOff x="63587" y="4286488"/>
            <a:chExt cx="2432251" cy="87357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96A6DF0-EB0E-4ABC-86D6-02606350A2B2}"/>
                </a:ext>
              </a:extLst>
            </p:cNvPr>
            <p:cNvGrpSpPr/>
            <p:nvPr/>
          </p:nvGrpSpPr>
          <p:grpSpPr>
            <a:xfrm>
              <a:off x="63587" y="4286488"/>
              <a:ext cx="2432251" cy="873578"/>
              <a:chOff x="5381206" y="1261456"/>
              <a:chExt cx="3803073" cy="1007918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C2B5BE81-BA15-CF7E-229F-822211D33B12}"/>
                  </a:ext>
                </a:extLst>
              </p:cNvPr>
              <p:cNvGrpSpPr/>
              <p:nvPr/>
            </p:nvGrpSpPr>
            <p:grpSpPr>
              <a:xfrm>
                <a:off x="5381206" y="1261456"/>
                <a:ext cx="3803073" cy="1007918"/>
                <a:chOff x="426027" y="363681"/>
                <a:chExt cx="1641764" cy="1007918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7BF685B-AAD9-56BF-8258-BAE4F4E92BBB}"/>
                    </a:ext>
                  </a:extLst>
                </p:cNvPr>
                <p:cNvSpPr/>
                <p:nvPr/>
              </p:nvSpPr>
              <p:spPr>
                <a:xfrm>
                  <a:off x="426027" y="363681"/>
                  <a:ext cx="1641764" cy="10079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6F656810-CDA0-C32F-672A-7B420BEBDAE4}"/>
                    </a:ext>
                  </a:extLst>
                </p:cNvPr>
                <p:cNvSpPr/>
                <p:nvPr/>
              </p:nvSpPr>
              <p:spPr>
                <a:xfrm>
                  <a:off x="464914" y="406031"/>
                  <a:ext cx="777745" cy="909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CC562C66-828E-B3C7-E6B1-CD94797EF063}"/>
                    </a:ext>
                  </a:extLst>
                </p:cNvPr>
                <p:cNvSpPr/>
                <p:nvPr/>
              </p:nvSpPr>
              <p:spPr>
                <a:xfrm>
                  <a:off x="1261554" y="406031"/>
                  <a:ext cx="777745" cy="91628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7E4100-5584-D9EE-C475-D2BD71B79131}"/>
                  </a:ext>
                </a:extLst>
              </p:cNvPr>
              <p:cNvSpPr txBox="1"/>
              <p:nvPr/>
            </p:nvSpPr>
            <p:spPr>
              <a:xfrm>
                <a:off x="6443430" y="1573820"/>
                <a:ext cx="4303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 Sans KR"/>
                  </a:rPr>
                  <a:t>①</a:t>
                </a:r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B59180-383D-0E79-8B25-51D792454F5D}"/>
                  </a:ext>
                </a:extLst>
              </p:cNvPr>
              <p:cNvSpPr txBox="1"/>
              <p:nvPr/>
            </p:nvSpPr>
            <p:spPr>
              <a:xfrm>
                <a:off x="7976773" y="1580749"/>
                <a:ext cx="4303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 Sans KR"/>
                  </a:rPr>
                  <a:t>②</a:t>
                </a:r>
                <a:endParaRPr lang="ko-KR" altLang="en-US" dirty="0"/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A1B8832-1D43-02DB-35BA-7FCF0DABA679}"/>
                </a:ext>
              </a:extLst>
            </p:cNvPr>
            <p:cNvSpPr txBox="1"/>
            <p:nvPr/>
          </p:nvSpPr>
          <p:spPr>
            <a:xfrm>
              <a:off x="196649" y="4403384"/>
              <a:ext cx="535976" cy="369332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2-B</a:t>
              </a:r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850E60C-BFFC-D926-87DB-780A08F51AE5}"/>
              </a:ext>
            </a:extLst>
          </p:cNvPr>
          <p:cNvGrpSpPr/>
          <p:nvPr/>
        </p:nvGrpSpPr>
        <p:grpSpPr>
          <a:xfrm>
            <a:off x="94967" y="4629736"/>
            <a:ext cx="2432251" cy="1295083"/>
            <a:chOff x="65181" y="5276871"/>
            <a:chExt cx="2432251" cy="129508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246EE594-8F33-B011-F3C1-ACC1BCF5E384}"/>
                </a:ext>
              </a:extLst>
            </p:cNvPr>
            <p:cNvGrpSpPr/>
            <p:nvPr/>
          </p:nvGrpSpPr>
          <p:grpSpPr>
            <a:xfrm>
              <a:off x="65181" y="5276871"/>
              <a:ext cx="2432251" cy="1295083"/>
              <a:chOff x="5381207" y="2423847"/>
              <a:chExt cx="3788451" cy="102690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6E8572B-CC88-C359-C3AA-0D541C31CD61}"/>
                  </a:ext>
                </a:extLst>
              </p:cNvPr>
              <p:cNvSpPr/>
              <p:nvPr/>
            </p:nvSpPr>
            <p:spPr>
              <a:xfrm>
                <a:off x="5381207" y="2423847"/>
                <a:ext cx="3788451" cy="10269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1265AB9-C73B-878E-572F-5BA1D2AB9875}"/>
                  </a:ext>
                </a:extLst>
              </p:cNvPr>
              <p:cNvSpPr/>
              <p:nvPr/>
            </p:nvSpPr>
            <p:spPr>
              <a:xfrm>
                <a:off x="5479559" y="2483530"/>
                <a:ext cx="2251369" cy="909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C8460E-CFD9-322A-B5B8-C00C96B54560}"/>
                  </a:ext>
                </a:extLst>
              </p:cNvPr>
              <p:cNvSpPr/>
              <p:nvPr/>
            </p:nvSpPr>
            <p:spPr>
              <a:xfrm>
                <a:off x="7784773" y="2482619"/>
                <a:ext cx="1237238" cy="4367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3ED227-A3EC-431A-6D3E-CCC8293D444A}"/>
                  </a:ext>
                </a:extLst>
              </p:cNvPr>
              <p:cNvSpPr txBox="1"/>
              <p:nvPr/>
            </p:nvSpPr>
            <p:spPr>
              <a:xfrm flipH="1">
                <a:off x="5952601" y="2799726"/>
                <a:ext cx="1029938" cy="292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 Sans KR"/>
                  </a:rPr>
                  <a:t>①</a:t>
                </a:r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EE51E7-CDEE-B079-454D-FCFC5068DAA1}"/>
                  </a:ext>
                </a:extLst>
              </p:cNvPr>
              <p:cNvSpPr txBox="1"/>
              <p:nvPr/>
            </p:nvSpPr>
            <p:spPr>
              <a:xfrm>
                <a:off x="8080248" y="2551513"/>
                <a:ext cx="343756" cy="292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 Sans KR"/>
                  </a:rPr>
                  <a:t>②</a:t>
                </a:r>
                <a:endParaRPr lang="ko-KR" alt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C86881B-B6F8-C7B8-58F5-8FF0D84518BB}"/>
                  </a:ext>
                </a:extLst>
              </p:cNvPr>
              <p:cNvSpPr txBox="1"/>
              <p:nvPr/>
            </p:nvSpPr>
            <p:spPr>
              <a:xfrm>
                <a:off x="8088086" y="3021132"/>
                <a:ext cx="933925" cy="292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 Sans KR"/>
                  </a:rPr>
                  <a:t>③</a:t>
                </a:r>
                <a:endParaRPr lang="ko-KR" altLang="en-US" dirty="0"/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316A4FE-B065-2221-42F8-8D72916D920E}"/>
                </a:ext>
              </a:extLst>
            </p:cNvPr>
            <p:cNvSpPr/>
            <p:nvPr/>
          </p:nvSpPr>
          <p:spPr>
            <a:xfrm>
              <a:off x="1608312" y="5935576"/>
              <a:ext cx="794328" cy="5507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7920261-2807-ED54-375B-86611F99C19F}"/>
                </a:ext>
              </a:extLst>
            </p:cNvPr>
            <p:cNvSpPr txBox="1"/>
            <p:nvPr/>
          </p:nvSpPr>
          <p:spPr>
            <a:xfrm>
              <a:off x="208810" y="5399460"/>
              <a:ext cx="535976" cy="369332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3-A</a:t>
              </a:r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AA08A6-15B5-483E-4D06-616CADBED89E}"/>
              </a:ext>
            </a:extLst>
          </p:cNvPr>
          <p:cNvGrpSpPr/>
          <p:nvPr/>
        </p:nvGrpSpPr>
        <p:grpSpPr>
          <a:xfrm>
            <a:off x="2569089" y="4637335"/>
            <a:ext cx="2432251" cy="1295083"/>
            <a:chOff x="2567430" y="2910557"/>
            <a:chExt cx="2432251" cy="1295083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16CAF13-0855-F0EB-C5C7-B62244E8C87A}"/>
                </a:ext>
              </a:extLst>
            </p:cNvPr>
            <p:cNvGrpSpPr/>
            <p:nvPr/>
          </p:nvGrpSpPr>
          <p:grpSpPr>
            <a:xfrm>
              <a:off x="2567430" y="2910557"/>
              <a:ext cx="2432251" cy="1295083"/>
              <a:chOff x="2975082" y="2725025"/>
              <a:chExt cx="2432251" cy="129508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1CD99D7A-38BA-0023-0E5E-27F32471EAA2}"/>
                  </a:ext>
                </a:extLst>
              </p:cNvPr>
              <p:cNvGrpSpPr/>
              <p:nvPr/>
            </p:nvGrpSpPr>
            <p:grpSpPr>
              <a:xfrm>
                <a:off x="2975082" y="2725025"/>
                <a:ext cx="2432251" cy="1295083"/>
                <a:chOff x="5381207" y="2423847"/>
                <a:chExt cx="3788451" cy="1026909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30127007-F63B-E44D-B30D-1BF6269CE631}"/>
                    </a:ext>
                  </a:extLst>
                </p:cNvPr>
                <p:cNvSpPr/>
                <p:nvPr/>
              </p:nvSpPr>
              <p:spPr>
                <a:xfrm>
                  <a:off x="5381207" y="2423847"/>
                  <a:ext cx="3788451" cy="10269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BAE7EE15-D96A-CCE8-8F0C-2AD09DF0CECF}"/>
                    </a:ext>
                  </a:extLst>
                </p:cNvPr>
                <p:cNvSpPr/>
                <p:nvPr/>
              </p:nvSpPr>
              <p:spPr>
                <a:xfrm>
                  <a:off x="5507313" y="2475046"/>
                  <a:ext cx="1124761" cy="90936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75D4130D-4A50-1F49-D3ED-6CBBEC560162}"/>
                    </a:ext>
                  </a:extLst>
                </p:cNvPr>
                <p:cNvSpPr/>
                <p:nvPr/>
              </p:nvSpPr>
              <p:spPr>
                <a:xfrm>
                  <a:off x="6696460" y="2479576"/>
                  <a:ext cx="1163805" cy="90483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E24BBF4-85C6-C954-43A5-BF0963A35069}"/>
                    </a:ext>
                  </a:extLst>
                </p:cNvPr>
                <p:cNvSpPr txBox="1"/>
                <p:nvPr/>
              </p:nvSpPr>
              <p:spPr>
                <a:xfrm flipH="1">
                  <a:off x="5952601" y="2799726"/>
                  <a:ext cx="1029938" cy="2928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①</a:t>
                  </a:r>
                  <a:endParaRPr lang="ko-KR" alt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3A1618F-2BC8-DA7E-A972-368F212A1EC1}"/>
                    </a:ext>
                  </a:extLst>
                </p:cNvPr>
                <p:cNvSpPr txBox="1"/>
                <p:nvPr/>
              </p:nvSpPr>
              <p:spPr>
                <a:xfrm>
                  <a:off x="7080368" y="2800603"/>
                  <a:ext cx="343756" cy="2928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②</a:t>
                  </a:r>
                  <a:endParaRPr lang="ko-KR" alt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8C1DB08-E80B-FE2A-2B53-8F99076FA36D}"/>
                    </a:ext>
                  </a:extLst>
                </p:cNvPr>
                <p:cNvSpPr txBox="1"/>
                <p:nvPr/>
              </p:nvSpPr>
              <p:spPr>
                <a:xfrm>
                  <a:off x="8172654" y="2799726"/>
                  <a:ext cx="933925" cy="2928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③</a:t>
                  </a:r>
                  <a:endParaRPr lang="ko-KR" altLang="en-US" dirty="0"/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B3E8592-BA65-D15E-936C-1F1440E18A79}"/>
                  </a:ext>
                </a:extLst>
              </p:cNvPr>
              <p:cNvSpPr/>
              <p:nvPr/>
            </p:nvSpPr>
            <p:spPr>
              <a:xfrm>
                <a:off x="4619739" y="2788456"/>
                <a:ext cx="702795" cy="11411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E5FF69C-EE9C-E36E-72DA-B94167544868}"/>
                </a:ext>
              </a:extLst>
            </p:cNvPr>
            <p:cNvSpPr txBox="1"/>
            <p:nvPr/>
          </p:nvSpPr>
          <p:spPr>
            <a:xfrm>
              <a:off x="2728723" y="3086143"/>
              <a:ext cx="535976" cy="369332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3-B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BB35B8-9975-2DAC-11BD-296653ECD739}"/>
              </a:ext>
            </a:extLst>
          </p:cNvPr>
          <p:cNvGrpSpPr/>
          <p:nvPr/>
        </p:nvGrpSpPr>
        <p:grpSpPr>
          <a:xfrm>
            <a:off x="5060756" y="2901032"/>
            <a:ext cx="2375351" cy="1704053"/>
            <a:chOff x="5041576" y="3020542"/>
            <a:chExt cx="2375351" cy="170405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8D4601A7-4791-17F5-682C-A22770FA3400}"/>
                </a:ext>
              </a:extLst>
            </p:cNvPr>
            <p:cNvGrpSpPr/>
            <p:nvPr/>
          </p:nvGrpSpPr>
          <p:grpSpPr>
            <a:xfrm>
              <a:off x="5041576" y="3020542"/>
              <a:ext cx="2375351" cy="1704053"/>
              <a:chOff x="5980650" y="2708099"/>
              <a:chExt cx="2427247" cy="1708945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2966D6B4-0EBE-F4A1-2A5B-4D329A511A7C}"/>
                  </a:ext>
                </a:extLst>
              </p:cNvPr>
              <p:cNvGrpSpPr/>
              <p:nvPr/>
            </p:nvGrpSpPr>
            <p:grpSpPr>
              <a:xfrm>
                <a:off x="5980650" y="2708099"/>
                <a:ext cx="2427247" cy="1708945"/>
                <a:chOff x="5381207" y="3630557"/>
                <a:chExt cx="3803072" cy="1028872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D295717C-6498-9BFE-E709-33A7B7640503}"/>
                    </a:ext>
                  </a:extLst>
                </p:cNvPr>
                <p:cNvSpPr/>
                <p:nvPr/>
              </p:nvSpPr>
              <p:spPr>
                <a:xfrm>
                  <a:off x="5381207" y="3630557"/>
                  <a:ext cx="3803072" cy="10269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C524EC9-B84E-6162-D9E0-9873C9534B36}"/>
                    </a:ext>
                  </a:extLst>
                </p:cNvPr>
                <p:cNvSpPr/>
                <p:nvPr/>
              </p:nvSpPr>
              <p:spPr>
                <a:xfrm>
                  <a:off x="5519754" y="3665713"/>
                  <a:ext cx="1738747" cy="46421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7B5D6B8-B690-D966-24CD-31B30E9E36D1}"/>
                    </a:ext>
                  </a:extLst>
                </p:cNvPr>
                <p:cNvSpPr txBox="1"/>
                <p:nvPr/>
              </p:nvSpPr>
              <p:spPr>
                <a:xfrm>
                  <a:off x="6444206" y="3813552"/>
                  <a:ext cx="4303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①</a:t>
                  </a:r>
                  <a:endParaRPr lang="ko-KR" alt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3DD0AEC-E2D3-339E-E110-91A1F9E41E6E}"/>
                    </a:ext>
                  </a:extLst>
                </p:cNvPr>
                <p:cNvSpPr txBox="1"/>
                <p:nvPr/>
              </p:nvSpPr>
              <p:spPr>
                <a:xfrm>
                  <a:off x="7893229" y="3805502"/>
                  <a:ext cx="4303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②</a:t>
                  </a:r>
                  <a:endParaRPr lang="ko-KR" altLang="en-US" dirty="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CACE82F-6C27-88DC-CDBF-B7156B949EF3}"/>
                    </a:ext>
                  </a:extLst>
                </p:cNvPr>
                <p:cNvSpPr txBox="1"/>
                <p:nvPr/>
              </p:nvSpPr>
              <p:spPr>
                <a:xfrm>
                  <a:off x="6472462" y="4284275"/>
                  <a:ext cx="4303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③</a:t>
                  </a:r>
                  <a:endParaRPr lang="ko-KR" altLang="en-US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A200D70-BDD0-602A-3056-6284C886246C}"/>
                    </a:ext>
                  </a:extLst>
                </p:cNvPr>
                <p:cNvSpPr txBox="1"/>
                <p:nvPr/>
              </p:nvSpPr>
              <p:spPr>
                <a:xfrm>
                  <a:off x="7936378" y="4290097"/>
                  <a:ext cx="4303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④</a:t>
                  </a:r>
                  <a:endParaRPr lang="ko-KR" altLang="en-US" dirty="0"/>
                </a:p>
              </p:txBody>
            </p:sp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001972A-CBB6-8EA4-BE81-CB6581FDC970}"/>
                  </a:ext>
                </a:extLst>
              </p:cNvPr>
              <p:cNvSpPr/>
              <p:nvPr/>
            </p:nvSpPr>
            <p:spPr>
              <a:xfrm>
                <a:off x="6072481" y="3580233"/>
                <a:ext cx="1109726" cy="7710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5E6296A8-C2E5-DCA4-F6E7-84AEFF84C9ED}"/>
                  </a:ext>
                </a:extLst>
              </p:cNvPr>
              <p:cNvSpPr/>
              <p:nvPr/>
            </p:nvSpPr>
            <p:spPr>
              <a:xfrm>
                <a:off x="7238486" y="2766495"/>
                <a:ext cx="1109726" cy="7710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E4A6CD67-436B-DE21-F81D-6E095EC32C80}"/>
                  </a:ext>
                </a:extLst>
              </p:cNvPr>
              <p:cNvSpPr/>
              <p:nvPr/>
            </p:nvSpPr>
            <p:spPr>
              <a:xfrm>
                <a:off x="7243520" y="3580233"/>
                <a:ext cx="1109726" cy="7710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A88CC5E-7A99-0E86-1E44-D24C11424B22}"/>
                </a:ext>
              </a:extLst>
            </p:cNvPr>
            <p:cNvSpPr txBox="1"/>
            <p:nvPr/>
          </p:nvSpPr>
          <p:spPr>
            <a:xfrm>
              <a:off x="5196285" y="3160116"/>
              <a:ext cx="535976" cy="369332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4-A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9D8F1A-DF72-5389-D50D-E927EDE76784}"/>
              </a:ext>
            </a:extLst>
          </p:cNvPr>
          <p:cNvGrpSpPr/>
          <p:nvPr/>
        </p:nvGrpSpPr>
        <p:grpSpPr>
          <a:xfrm>
            <a:off x="5063342" y="4729557"/>
            <a:ext cx="2351600" cy="1709138"/>
            <a:chOff x="7472268" y="3010575"/>
            <a:chExt cx="2351600" cy="170913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2DB57BAF-D07D-E569-CE75-F80C56F3187C}"/>
                </a:ext>
              </a:extLst>
            </p:cNvPr>
            <p:cNvGrpSpPr/>
            <p:nvPr/>
          </p:nvGrpSpPr>
          <p:grpSpPr>
            <a:xfrm>
              <a:off x="7472268" y="3010575"/>
              <a:ext cx="2351600" cy="1709138"/>
              <a:chOff x="5980650" y="2708099"/>
              <a:chExt cx="2427247" cy="1708945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B5DC80B0-8146-A2E6-7A78-A5D854BEC608}"/>
                  </a:ext>
                </a:extLst>
              </p:cNvPr>
              <p:cNvGrpSpPr/>
              <p:nvPr/>
            </p:nvGrpSpPr>
            <p:grpSpPr>
              <a:xfrm>
                <a:off x="5980650" y="2708099"/>
                <a:ext cx="2427247" cy="1708945"/>
                <a:chOff x="5381207" y="3630557"/>
                <a:chExt cx="3803072" cy="1028872"/>
              </a:xfrm>
            </p:grpSpPr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4DEFDD47-75A0-31C9-1B0C-447F263B6E58}"/>
                    </a:ext>
                  </a:extLst>
                </p:cNvPr>
                <p:cNvSpPr/>
                <p:nvPr/>
              </p:nvSpPr>
              <p:spPr>
                <a:xfrm>
                  <a:off x="5381207" y="3630557"/>
                  <a:ext cx="3803072" cy="10269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C2EDA2F6-A2C2-7698-7755-33EB5A5C5C1B}"/>
                    </a:ext>
                  </a:extLst>
                </p:cNvPr>
                <p:cNvSpPr/>
                <p:nvPr/>
              </p:nvSpPr>
              <p:spPr>
                <a:xfrm>
                  <a:off x="5519753" y="3665713"/>
                  <a:ext cx="2323110" cy="46421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304BD5B-F583-59FB-8436-E0FBB7DE5F9E}"/>
                    </a:ext>
                  </a:extLst>
                </p:cNvPr>
                <p:cNvSpPr txBox="1"/>
                <p:nvPr/>
              </p:nvSpPr>
              <p:spPr>
                <a:xfrm>
                  <a:off x="6078991" y="3825112"/>
                  <a:ext cx="4303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①</a:t>
                  </a:r>
                  <a:endParaRPr lang="ko-KR" altLang="en-US" dirty="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6F7ADB80-D79D-77B7-A740-2B1B5A3540B9}"/>
                    </a:ext>
                  </a:extLst>
                </p:cNvPr>
                <p:cNvSpPr txBox="1"/>
                <p:nvPr/>
              </p:nvSpPr>
              <p:spPr>
                <a:xfrm>
                  <a:off x="7893229" y="3805502"/>
                  <a:ext cx="4303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②</a:t>
                  </a:r>
                  <a:endParaRPr lang="ko-KR" altLang="en-US" dirty="0"/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24CE8BE0-BCFA-1AA4-DC53-DE2BE95C181A}"/>
                    </a:ext>
                  </a:extLst>
                </p:cNvPr>
                <p:cNvSpPr txBox="1"/>
                <p:nvPr/>
              </p:nvSpPr>
              <p:spPr>
                <a:xfrm>
                  <a:off x="6062879" y="4278146"/>
                  <a:ext cx="4303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③</a:t>
                  </a:r>
                  <a:endParaRPr lang="ko-KR" altLang="en-US" dirty="0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62FDE53-EAA5-04F0-6474-E6C38F098DB8}"/>
                    </a:ext>
                  </a:extLst>
                </p:cNvPr>
                <p:cNvSpPr txBox="1"/>
                <p:nvPr/>
              </p:nvSpPr>
              <p:spPr>
                <a:xfrm>
                  <a:off x="7936378" y="4290097"/>
                  <a:ext cx="4303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④</a:t>
                  </a:r>
                  <a:endParaRPr lang="ko-KR" altLang="en-US" dirty="0"/>
                </a:p>
              </p:txBody>
            </p:sp>
          </p:grp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49522053-368E-2693-2E4A-2A71D0AB95F3}"/>
                  </a:ext>
                </a:extLst>
              </p:cNvPr>
              <p:cNvSpPr/>
              <p:nvPr/>
            </p:nvSpPr>
            <p:spPr>
              <a:xfrm>
                <a:off x="6082215" y="3580233"/>
                <a:ext cx="790123" cy="7710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87121D78-CD01-9DE8-77B3-FAF688F94D3E}"/>
                  </a:ext>
                </a:extLst>
              </p:cNvPr>
              <p:cNvSpPr/>
              <p:nvPr/>
            </p:nvSpPr>
            <p:spPr>
              <a:xfrm>
                <a:off x="7611445" y="2766495"/>
                <a:ext cx="736768" cy="7710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8A74D6B-E193-ECC1-51A8-DC7B524DE91D}"/>
                  </a:ext>
                </a:extLst>
              </p:cNvPr>
              <p:cNvSpPr/>
              <p:nvPr/>
            </p:nvSpPr>
            <p:spPr>
              <a:xfrm>
                <a:off x="6917255" y="3580233"/>
                <a:ext cx="1445725" cy="7710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51ECBF6-1B32-1828-9482-C83E37D95F44}"/>
                </a:ext>
              </a:extLst>
            </p:cNvPr>
            <p:cNvSpPr txBox="1"/>
            <p:nvPr/>
          </p:nvSpPr>
          <p:spPr>
            <a:xfrm>
              <a:off x="7643640" y="3156688"/>
              <a:ext cx="535976" cy="369332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4-B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308E25-DD51-F9A9-4BB0-FDF2C3424EB1}"/>
              </a:ext>
            </a:extLst>
          </p:cNvPr>
          <p:cNvGrpSpPr/>
          <p:nvPr/>
        </p:nvGrpSpPr>
        <p:grpSpPr>
          <a:xfrm>
            <a:off x="7497144" y="4720437"/>
            <a:ext cx="2351600" cy="1746412"/>
            <a:chOff x="7482039" y="4903390"/>
            <a:chExt cx="2351600" cy="1746412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9185080-3CC0-04ED-E623-2FEF95D6DC67}"/>
                </a:ext>
              </a:extLst>
            </p:cNvPr>
            <p:cNvGrpSpPr/>
            <p:nvPr/>
          </p:nvGrpSpPr>
          <p:grpSpPr>
            <a:xfrm>
              <a:off x="7482039" y="4903390"/>
              <a:ext cx="2351600" cy="1746412"/>
              <a:chOff x="5980650" y="2708102"/>
              <a:chExt cx="2427247" cy="1746215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4E6EC9D8-CD48-30EE-DEC6-91C7261D671A}"/>
                  </a:ext>
                </a:extLst>
              </p:cNvPr>
              <p:cNvGrpSpPr/>
              <p:nvPr/>
            </p:nvGrpSpPr>
            <p:grpSpPr>
              <a:xfrm>
                <a:off x="5980650" y="2708102"/>
                <a:ext cx="2427247" cy="1746215"/>
                <a:chOff x="5381207" y="3630557"/>
                <a:chExt cx="3803072" cy="1051310"/>
              </a:xfrm>
            </p:grpSpPr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25A60317-0FE2-3E6A-A35E-665FFC70CE72}"/>
                    </a:ext>
                  </a:extLst>
                </p:cNvPr>
                <p:cNvSpPr/>
                <p:nvPr/>
              </p:nvSpPr>
              <p:spPr>
                <a:xfrm>
                  <a:off x="5381207" y="3630557"/>
                  <a:ext cx="3803072" cy="10269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6689BFBD-A5DA-4964-905E-9398ABF58D46}"/>
                    </a:ext>
                  </a:extLst>
                </p:cNvPr>
                <p:cNvSpPr/>
                <p:nvPr/>
              </p:nvSpPr>
              <p:spPr>
                <a:xfrm>
                  <a:off x="5519753" y="3665713"/>
                  <a:ext cx="2357673" cy="52707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CFF58B95-53B9-8E32-67A6-960BA3B32F2C}"/>
                    </a:ext>
                  </a:extLst>
                </p:cNvPr>
                <p:cNvSpPr txBox="1"/>
                <p:nvPr/>
              </p:nvSpPr>
              <p:spPr>
                <a:xfrm>
                  <a:off x="6461418" y="3829949"/>
                  <a:ext cx="4303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①</a:t>
                  </a:r>
                  <a:endParaRPr lang="ko-KR" altLang="en-US" dirty="0"/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53AC37AF-2A8B-E36B-1086-5A43163E43B7}"/>
                    </a:ext>
                  </a:extLst>
                </p:cNvPr>
                <p:cNvSpPr txBox="1"/>
                <p:nvPr/>
              </p:nvSpPr>
              <p:spPr>
                <a:xfrm>
                  <a:off x="8217476" y="3829754"/>
                  <a:ext cx="4303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②</a:t>
                  </a:r>
                  <a:endParaRPr lang="ko-KR" altLang="en-US" dirty="0"/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73FA0E99-D2C8-5498-32E2-6AEC108C5CCB}"/>
                    </a:ext>
                  </a:extLst>
                </p:cNvPr>
                <p:cNvSpPr txBox="1"/>
                <p:nvPr/>
              </p:nvSpPr>
              <p:spPr>
                <a:xfrm>
                  <a:off x="5772844" y="4312535"/>
                  <a:ext cx="4303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③</a:t>
                  </a:r>
                  <a:endParaRPr lang="ko-KR" altLang="en-US" dirty="0"/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0FAEBE9B-F4B0-A506-311E-29BBC5314C3E}"/>
                    </a:ext>
                  </a:extLst>
                </p:cNvPr>
                <p:cNvSpPr txBox="1"/>
                <p:nvPr/>
              </p:nvSpPr>
              <p:spPr>
                <a:xfrm>
                  <a:off x="7000873" y="4312535"/>
                  <a:ext cx="645267" cy="222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0" i="0" dirty="0">
                      <a:solidFill>
                        <a:srgbClr val="333333"/>
                      </a:solidFill>
                      <a:effectLst/>
                      <a:latin typeface="Noto Sans KR"/>
                    </a:rPr>
                    <a:t>④</a:t>
                  </a:r>
                  <a:endParaRPr lang="ko-KR" altLang="en-US" dirty="0"/>
                </a:p>
              </p:txBody>
            </p:sp>
          </p:grp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39BA4697-B7D7-0977-2737-0BC11B386DA8}"/>
                  </a:ext>
                </a:extLst>
              </p:cNvPr>
              <p:cNvSpPr/>
              <p:nvPr/>
            </p:nvSpPr>
            <p:spPr>
              <a:xfrm>
                <a:off x="6092047" y="3734109"/>
                <a:ext cx="697329" cy="61717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46D8F26D-C204-CC58-EB02-97BCB40CA3F7}"/>
                  </a:ext>
                </a:extLst>
              </p:cNvPr>
              <p:cNvSpPr/>
              <p:nvPr/>
            </p:nvSpPr>
            <p:spPr>
              <a:xfrm>
                <a:off x="7611445" y="2766495"/>
                <a:ext cx="736768" cy="8707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8CC9707-213C-6333-8784-CD5D65CD1E3A}"/>
                  </a:ext>
                </a:extLst>
              </p:cNvPr>
              <p:cNvSpPr/>
              <p:nvPr/>
            </p:nvSpPr>
            <p:spPr>
              <a:xfrm>
                <a:off x="7611444" y="3718779"/>
                <a:ext cx="751535" cy="61345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360C724-F43A-52A3-649A-3219E8B8951D}"/>
                </a:ext>
              </a:extLst>
            </p:cNvPr>
            <p:cNvSpPr/>
            <p:nvPr/>
          </p:nvSpPr>
          <p:spPr>
            <a:xfrm>
              <a:off x="8343736" y="5929513"/>
              <a:ext cx="654933" cy="60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74D844A-9A35-9CF6-1BA3-E0AE99B7C25B}"/>
                </a:ext>
              </a:extLst>
            </p:cNvPr>
            <p:cNvSpPr txBox="1"/>
            <p:nvPr/>
          </p:nvSpPr>
          <p:spPr>
            <a:xfrm>
              <a:off x="9227193" y="6039746"/>
              <a:ext cx="4303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 dirty="0">
                  <a:solidFill>
                    <a:srgbClr val="333333"/>
                  </a:solidFill>
                  <a:effectLst/>
                  <a:latin typeface="Noto Sans KR"/>
                </a:rPr>
                <a:t>⑤</a:t>
              </a:r>
              <a:endParaRPr lang="ko-KR" alt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6801A51-1B4C-1F5F-6234-8BCF9DD3D24D}"/>
                </a:ext>
              </a:extLst>
            </p:cNvPr>
            <p:cNvSpPr txBox="1"/>
            <p:nvPr/>
          </p:nvSpPr>
          <p:spPr>
            <a:xfrm>
              <a:off x="7651374" y="5037671"/>
              <a:ext cx="535976" cy="369332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5-A</a:t>
              </a:r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E2C7537-47F8-A54C-AF95-D2236CD52157}"/>
              </a:ext>
            </a:extLst>
          </p:cNvPr>
          <p:cNvGrpSpPr/>
          <p:nvPr/>
        </p:nvGrpSpPr>
        <p:grpSpPr>
          <a:xfrm>
            <a:off x="7503300" y="2904507"/>
            <a:ext cx="2351600" cy="1714254"/>
            <a:chOff x="5200067" y="4966925"/>
            <a:chExt cx="2351600" cy="17142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030C37E-2665-F2DC-C074-13B1AED0A9A1}"/>
                </a:ext>
              </a:extLst>
            </p:cNvPr>
            <p:cNvGrpSpPr/>
            <p:nvPr/>
          </p:nvGrpSpPr>
          <p:grpSpPr>
            <a:xfrm>
              <a:off x="5200067" y="4966925"/>
              <a:ext cx="2351600" cy="1714254"/>
              <a:chOff x="5094865" y="4900378"/>
              <a:chExt cx="2351600" cy="1714254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E89837F2-9AB6-4BF8-7AB3-C0EA9B9D8833}"/>
                  </a:ext>
                </a:extLst>
              </p:cNvPr>
              <p:cNvGrpSpPr/>
              <p:nvPr/>
            </p:nvGrpSpPr>
            <p:grpSpPr>
              <a:xfrm>
                <a:off x="5094865" y="4900378"/>
                <a:ext cx="2351600" cy="1714254"/>
                <a:chOff x="5980650" y="2708102"/>
                <a:chExt cx="2427247" cy="1714060"/>
              </a:xfrm>
            </p:grpSpPr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89F8D31E-8DD6-721C-E946-C9F49A6B309A}"/>
                    </a:ext>
                  </a:extLst>
                </p:cNvPr>
                <p:cNvGrpSpPr/>
                <p:nvPr/>
              </p:nvGrpSpPr>
              <p:grpSpPr>
                <a:xfrm>
                  <a:off x="5980650" y="2708102"/>
                  <a:ext cx="2427247" cy="1714060"/>
                  <a:chOff x="5381207" y="3630557"/>
                  <a:chExt cx="3803072" cy="1031951"/>
                </a:xfrm>
              </p:grpSpPr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A7FDE0D2-30F4-EA7A-E60E-76D8152CFE75}"/>
                      </a:ext>
                    </a:extLst>
                  </p:cNvPr>
                  <p:cNvSpPr/>
                  <p:nvPr/>
                </p:nvSpPr>
                <p:spPr>
                  <a:xfrm>
                    <a:off x="5381207" y="3630557"/>
                    <a:ext cx="3803072" cy="102690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직사각형 154">
                    <a:extLst>
                      <a:ext uri="{FF2B5EF4-FFF2-40B4-BE49-F238E27FC236}">
                        <a16:creationId xmlns:a16="http://schemas.microsoft.com/office/drawing/2014/main" id="{52522055-6A4D-BDA0-DA71-4459930B8EEA}"/>
                      </a:ext>
                    </a:extLst>
                  </p:cNvPr>
                  <p:cNvSpPr/>
                  <p:nvPr/>
                </p:nvSpPr>
                <p:spPr>
                  <a:xfrm>
                    <a:off x="5488164" y="3665712"/>
                    <a:ext cx="3589868" cy="562783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BFD6F7EE-CB99-4EC7-BA82-E68F0CC8AD7D}"/>
                      </a:ext>
                    </a:extLst>
                  </p:cNvPr>
                  <p:cNvSpPr txBox="1"/>
                  <p:nvPr/>
                </p:nvSpPr>
                <p:spPr>
                  <a:xfrm>
                    <a:off x="6855036" y="3840890"/>
                    <a:ext cx="1545193" cy="222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b="0" i="0" dirty="0">
                        <a:solidFill>
                          <a:srgbClr val="333333"/>
                        </a:solidFill>
                        <a:effectLst/>
                        <a:latin typeface="Noto Sans KR"/>
                      </a:rPr>
                      <a:t>①</a:t>
                    </a:r>
                    <a:endParaRPr lang="ko-KR" altLang="en-US" dirty="0"/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9F2D8820-4A23-00D8-4EEA-2B7F425CE884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833" y="4284737"/>
                    <a:ext cx="4303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b="0" i="0" dirty="0">
                        <a:solidFill>
                          <a:srgbClr val="333333"/>
                        </a:solidFill>
                        <a:effectLst/>
                        <a:latin typeface="Noto Sans KR"/>
                      </a:rPr>
                      <a:t>③</a:t>
                    </a:r>
                    <a:endParaRPr lang="ko-KR" altLang="en-US" dirty="0"/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0C84CB3C-4816-A2A9-B423-3FA2B396B617}"/>
                      </a:ext>
                    </a:extLst>
                  </p:cNvPr>
                  <p:cNvSpPr txBox="1"/>
                  <p:nvPr/>
                </p:nvSpPr>
                <p:spPr>
                  <a:xfrm>
                    <a:off x="6990759" y="4293176"/>
                    <a:ext cx="4303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b="0" i="0" dirty="0">
                        <a:solidFill>
                          <a:srgbClr val="333333"/>
                        </a:solidFill>
                        <a:effectLst/>
                        <a:latin typeface="Noto Sans KR"/>
                      </a:rPr>
                      <a:t>④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D66E338E-0BEC-2D96-7BC1-283403B51840}"/>
                    </a:ext>
                  </a:extLst>
                </p:cNvPr>
                <p:cNvSpPr/>
                <p:nvPr/>
              </p:nvSpPr>
              <p:spPr>
                <a:xfrm>
                  <a:off x="7593602" y="3751923"/>
                  <a:ext cx="758400" cy="60643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F4501BB-33AD-A1B6-46AB-DBA6217ADD5D}"/>
                  </a:ext>
                </a:extLst>
              </p:cNvPr>
              <p:cNvSpPr txBox="1"/>
              <p:nvPr/>
            </p:nvSpPr>
            <p:spPr>
              <a:xfrm>
                <a:off x="6823108" y="6020154"/>
                <a:ext cx="4303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0" i="0" dirty="0">
                    <a:solidFill>
                      <a:srgbClr val="333333"/>
                    </a:solidFill>
                    <a:effectLst/>
                    <a:latin typeface="Noto Sans KR"/>
                  </a:rPr>
                  <a:t>⑤</a:t>
                </a:r>
                <a:endParaRPr lang="ko-KR" altLang="en-US" dirty="0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6370F66E-28EA-4BA0-711A-F4CD2CD9923F}"/>
                  </a:ext>
                </a:extLst>
              </p:cNvPr>
              <p:cNvSpPr txBox="1"/>
              <p:nvPr/>
            </p:nvSpPr>
            <p:spPr>
              <a:xfrm>
                <a:off x="5261982" y="5065111"/>
                <a:ext cx="535976" cy="369332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4-C</a:t>
                </a:r>
                <a:endParaRPr lang="ko-KR" altLang="en-US" dirty="0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22441E-10A5-B018-DFF1-827329CEDE32}"/>
                </a:ext>
              </a:extLst>
            </p:cNvPr>
            <p:cNvSpPr/>
            <p:nvPr/>
          </p:nvSpPr>
          <p:spPr>
            <a:xfrm>
              <a:off x="5276268" y="6014599"/>
              <a:ext cx="704382" cy="6065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E0BDD55-44DE-F8C3-52CE-EA80F7B8F1D1}"/>
                </a:ext>
              </a:extLst>
            </p:cNvPr>
            <p:cNvSpPr/>
            <p:nvPr/>
          </p:nvSpPr>
          <p:spPr>
            <a:xfrm>
              <a:off x="6025771" y="6012027"/>
              <a:ext cx="709538" cy="6065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66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DAF3FB60-A44D-7398-9C39-F9A1E70F663E}"/>
              </a:ext>
            </a:extLst>
          </p:cNvPr>
          <p:cNvSpPr/>
          <p:nvPr/>
        </p:nvSpPr>
        <p:spPr>
          <a:xfrm rot="1547757">
            <a:off x="2960369" y="5525056"/>
            <a:ext cx="464542" cy="77454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48090-097F-AB72-8683-9FB0B19F2B66}"/>
              </a:ext>
            </a:extLst>
          </p:cNvPr>
          <p:cNvSpPr txBox="1"/>
          <p:nvPr/>
        </p:nvSpPr>
        <p:spPr>
          <a:xfrm>
            <a:off x="0" y="670184"/>
            <a:ext cx="1672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○</a:t>
            </a:r>
            <a:r>
              <a:rPr lang="ko-KR" altLang="en-US" sz="900" dirty="0"/>
              <a:t>  카테고리 항목 입력</a:t>
            </a: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2B67A62D-87CC-8AD5-91E5-E74AB2CB3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533736"/>
              </p:ext>
            </p:extLst>
          </p:nvPr>
        </p:nvGraphicFramePr>
        <p:xfrm>
          <a:off x="69159" y="974345"/>
          <a:ext cx="7038223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98">
                  <a:extLst>
                    <a:ext uri="{9D8B030D-6E8A-4147-A177-3AD203B41FA5}">
                      <a16:colId xmlns:a16="http://schemas.microsoft.com/office/drawing/2014/main" val="1883633388"/>
                    </a:ext>
                  </a:extLst>
                </a:gridCol>
                <a:gridCol w="1062094">
                  <a:extLst>
                    <a:ext uri="{9D8B030D-6E8A-4147-A177-3AD203B41FA5}">
                      <a16:colId xmlns:a16="http://schemas.microsoft.com/office/drawing/2014/main" val="1812910688"/>
                    </a:ext>
                  </a:extLst>
                </a:gridCol>
                <a:gridCol w="2547250">
                  <a:extLst>
                    <a:ext uri="{9D8B030D-6E8A-4147-A177-3AD203B41FA5}">
                      <a16:colId xmlns:a16="http://schemas.microsoft.com/office/drawing/2014/main" val="3067450346"/>
                    </a:ext>
                  </a:extLst>
                </a:gridCol>
                <a:gridCol w="839543">
                  <a:extLst>
                    <a:ext uri="{9D8B030D-6E8A-4147-A177-3AD203B41FA5}">
                      <a16:colId xmlns:a16="http://schemas.microsoft.com/office/drawing/2014/main" val="2236074740"/>
                    </a:ext>
                  </a:extLst>
                </a:gridCol>
                <a:gridCol w="715519">
                  <a:extLst>
                    <a:ext uri="{9D8B030D-6E8A-4147-A177-3AD203B41FA5}">
                      <a16:colId xmlns:a16="http://schemas.microsoft.com/office/drawing/2014/main" val="762097129"/>
                    </a:ext>
                  </a:extLst>
                </a:gridCol>
                <a:gridCol w="715519">
                  <a:extLst>
                    <a:ext uri="{9D8B030D-6E8A-4147-A177-3AD203B41FA5}">
                      <a16:colId xmlns:a16="http://schemas.microsoft.com/office/drawing/2014/main" val="1960955398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카테고리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아이템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프로그램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매뉴얼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이미지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21561"/>
                  </a:ext>
                </a:extLst>
              </a:tr>
              <a:tr h="261916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  웹프로그램  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숫자입력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원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ysClr val="windowText" lastClr="000000"/>
                          </a:solidFill>
                        </a:rPr>
                        <a:t>url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연결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ysClr val="windowText" lastClr="000000"/>
                          </a:solidFill>
                        </a:rPr>
                        <a:t>url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연결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2468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ysClr val="windowText" lastClr="000000"/>
                          </a:solidFill>
                        </a:rPr>
                        <a:t>url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연결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ysClr val="windowText" lastClr="000000"/>
                          </a:solidFill>
                        </a:rPr>
                        <a:t>url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연결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96847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 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텍스트입력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ysClr val="windowText" lastClr="000000"/>
                          </a:solidFill>
                        </a:rPr>
                        <a:t>url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연결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ysClr val="windowText" lastClr="000000"/>
                          </a:solidFill>
                        </a:rPr>
                        <a:t>url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연결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577778"/>
                  </a:ext>
                </a:extLst>
              </a:tr>
            </a:tbl>
          </a:graphicData>
        </a:graphic>
      </p:graphicFrame>
      <p:sp>
        <p:nvSpPr>
          <p:cNvPr id="75" name="직사각형 74">
            <a:extLst>
              <a:ext uri="{FF2B5EF4-FFF2-40B4-BE49-F238E27FC236}">
                <a16:creationId xmlns:a16="http://schemas.microsoft.com/office/drawing/2014/main" id="{0E147508-95AB-FFC3-AF0E-A970F646E08F}"/>
              </a:ext>
            </a:extLst>
          </p:cNvPr>
          <p:cNvSpPr/>
          <p:nvPr/>
        </p:nvSpPr>
        <p:spPr>
          <a:xfrm>
            <a:off x="152967" y="1498852"/>
            <a:ext cx="712038" cy="2422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99E85132-6968-3A9F-C798-47254AC191F3}"/>
              </a:ext>
            </a:extLst>
          </p:cNvPr>
          <p:cNvSpPr/>
          <p:nvPr/>
        </p:nvSpPr>
        <p:spPr>
          <a:xfrm>
            <a:off x="950068" y="1532864"/>
            <a:ext cx="138760" cy="1527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+</a:t>
            </a:r>
            <a:endParaRPr lang="ko-KR" altLang="en-US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6333AC9C-D716-994A-CDB4-9EB80013431B}"/>
              </a:ext>
            </a:extLst>
          </p:cNvPr>
          <p:cNvSpPr/>
          <p:nvPr/>
        </p:nvSpPr>
        <p:spPr>
          <a:xfrm>
            <a:off x="1531509" y="1295767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E2616C5-D200-7960-B165-377EBEF9264B}"/>
              </a:ext>
            </a:extLst>
          </p:cNvPr>
          <p:cNvSpPr/>
          <p:nvPr/>
        </p:nvSpPr>
        <p:spPr>
          <a:xfrm>
            <a:off x="1532396" y="1562804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7122479-51EF-6858-9B7F-13B16FFE4488}"/>
              </a:ext>
            </a:extLst>
          </p:cNvPr>
          <p:cNvSpPr/>
          <p:nvPr/>
        </p:nvSpPr>
        <p:spPr>
          <a:xfrm>
            <a:off x="1541811" y="1813907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151293-B2D9-2A44-C66D-79A26666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11" y="1295767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3">
            <a:extLst>
              <a:ext uri="{FF2B5EF4-FFF2-40B4-BE49-F238E27FC236}">
                <a16:creationId xmlns:a16="http://schemas.microsoft.com/office/drawing/2014/main" id="{1A56EACA-30B4-5A74-897A-D439308AE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294" y="1306845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3">
            <a:extLst>
              <a:ext uri="{FF2B5EF4-FFF2-40B4-BE49-F238E27FC236}">
                <a16:creationId xmlns:a16="http://schemas.microsoft.com/office/drawing/2014/main" id="{4608F1B3-E1B7-88FA-209B-1D8B669B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879" y="1305292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">
            <a:extLst>
              <a:ext uri="{FF2B5EF4-FFF2-40B4-BE49-F238E27FC236}">
                <a16:creationId xmlns:a16="http://schemas.microsoft.com/office/drawing/2014/main" id="{DC108F80-BCE1-182B-9B3D-1D97D4EC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15" y="1561056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">
            <a:extLst>
              <a:ext uri="{FF2B5EF4-FFF2-40B4-BE49-F238E27FC236}">
                <a16:creationId xmlns:a16="http://schemas.microsoft.com/office/drawing/2014/main" id="{B927BA2B-4711-7CB2-E998-FE1D4237B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564" y="1572329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">
            <a:extLst>
              <a:ext uri="{FF2B5EF4-FFF2-40B4-BE49-F238E27FC236}">
                <a16:creationId xmlns:a16="http://schemas.microsoft.com/office/drawing/2014/main" id="{2DE53069-49F7-0585-49A3-0933EF1E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879" y="1570581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E15637AE-8801-2A02-6CB4-904D52A7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879" y="1808977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3">
            <a:extLst>
              <a:ext uri="{FF2B5EF4-FFF2-40B4-BE49-F238E27FC236}">
                <a16:creationId xmlns:a16="http://schemas.microsoft.com/office/drawing/2014/main" id="{1550F326-C821-3E26-E82D-2852752C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046" y="1819924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3">
            <a:extLst>
              <a:ext uri="{FF2B5EF4-FFF2-40B4-BE49-F238E27FC236}">
                <a16:creationId xmlns:a16="http://schemas.microsoft.com/office/drawing/2014/main" id="{0A0B3736-FC4E-C5F1-420F-A01ABBBD9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531" y="1827896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FBE42D-1CC8-AE1A-203F-6FEA45A4AE35}"/>
              </a:ext>
            </a:extLst>
          </p:cNvPr>
          <p:cNvSpPr/>
          <p:nvPr/>
        </p:nvSpPr>
        <p:spPr>
          <a:xfrm>
            <a:off x="4100210" y="1271079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pic>
        <p:nvPicPr>
          <p:cNvPr id="89" name="Picture 3">
            <a:extLst>
              <a:ext uri="{FF2B5EF4-FFF2-40B4-BE49-F238E27FC236}">
                <a16:creationId xmlns:a16="http://schemas.microsoft.com/office/drawing/2014/main" id="{AC39ADDF-9BA4-6EC3-300E-88563145C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4281509" y="1570553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B8587D-316E-B521-515D-AEA2B8C78A36}"/>
              </a:ext>
            </a:extLst>
          </p:cNvPr>
          <p:cNvSpPr/>
          <p:nvPr/>
        </p:nvSpPr>
        <p:spPr>
          <a:xfrm>
            <a:off x="4192252" y="1801391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pic>
        <p:nvPicPr>
          <p:cNvPr id="93" name="Picture 3">
            <a:extLst>
              <a:ext uri="{FF2B5EF4-FFF2-40B4-BE49-F238E27FC236}">
                <a16:creationId xmlns:a16="http://schemas.microsoft.com/office/drawing/2014/main" id="{3546F502-CC75-94A5-032A-FFA6B8BC9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716087" y="1313483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3">
            <a:extLst>
              <a:ext uri="{FF2B5EF4-FFF2-40B4-BE49-F238E27FC236}">
                <a16:creationId xmlns:a16="http://schemas.microsoft.com/office/drawing/2014/main" id="{CC7CCA0B-BB56-A3F3-5702-09CE6A295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716087" y="1561508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3">
            <a:extLst>
              <a:ext uri="{FF2B5EF4-FFF2-40B4-BE49-F238E27FC236}">
                <a16:creationId xmlns:a16="http://schemas.microsoft.com/office/drawing/2014/main" id="{BC5C91F7-4258-F125-DF40-DAED1AE85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716087" y="1834812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6A3F24F8-FFD8-9998-9D1C-D0419BF92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56043"/>
              </p:ext>
            </p:extLst>
          </p:nvPr>
        </p:nvGraphicFramePr>
        <p:xfrm>
          <a:off x="69160" y="2174293"/>
          <a:ext cx="7115202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690">
                  <a:extLst>
                    <a:ext uri="{9D8B030D-6E8A-4147-A177-3AD203B41FA5}">
                      <a16:colId xmlns:a16="http://schemas.microsoft.com/office/drawing/2014/main" val="1883633388"/>
                    </a:ext>
                  </a:extLst>
                </a:gridCol>
                <a:gridCol w="1055118">
                  <a:extLst>
                    <a:ext uri="{9D8B030D-6E8A-4147-A177-3AD203B41FA5}">
                      <a16:colId xmlns:a16="http://schemas.microsoft.com/office/drawing/2014/main" val="1812910688"/>
                    </a:ext>
                  </a:extLst>
                </a:gridCol>
                <a:gridCol w="2530518">
                  <a:extLst>
                    <a:ext uri="{9D8B030D-6E8A-4147-A177-3AD203B41FA5}">
                      <a16:colId xmlns:a16="http://schemas.microsoft.com/office/drawing/2014/main" val="3067450346"/>
                    </a:ext>
                  </a:extLst>
                </a:gridCol>
                <a:gridCol w="834028">
                  <a:extLst>
                    <a:ext uri="{9D8B030D-6E8A-4147-A177-3AD203B41FA5}">
                      <a16:colId xmlns:a16="http://schemas.microsoft.com/office/drawing/2014/main" val="4012873819"/>
                    </a:ext>
                  </a:extLst>
                </a:gridCol>
                <a:gridCol w="834028">
                  <a:extLst>
                    <a:ext uri="{9D8B030D-6E8A-4147-A177-3AD203B41FA5}">
                      <a16:colId xmlns:a16="http://schemas.microsoft.com/office/drawing/2014/main" val="2236074740"/>
                    </a:ext>
                  </a:extLst>
                </a:gridCol>
                <a:gridCol w="710820">
                  <a:extLst>
                    <a:ext uri="{9D8B030D-6E8A-4147-A177-3AD203B41FA5}">
                      <a16:colId xmlns:a16="http://schemas.microsoft.com/office/drawing/2014/main" val="762097129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카테고리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아이템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단위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정보입력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이미지 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21561"/>
                  </a:ext>
                </a:extLst>
              </a:tr>
              <a:tr h="261916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  서비스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숫자입력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자유입력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Email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2468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자유입력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Email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96847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 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텍스트입력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자유입력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Email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577778"/>
                  </a:ext>
                </a:extLst>
              </a:tr>
            </a:tbl>
          </a:graphicData>
        </a:graphic>
      </p:graphicFrame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5DA277-F426-6471-DB6E-14874D5442CD}"/>
              </a:ext>
            </a:extLst>
          </p:cNvPr>
          <p:cNvSpPr/>
          <p:nvPr/>
        </p:nvSpPr>
        <p:spPr>
          <a:xfrm>
            <a:off x="152967" y="2715547"/>
            <a:ext cx="712038" cy="2422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A37397E-CFD6-A659-8DCD-F4035B6EAC1B}"/>
              </a:ext>
            </a:extLst>
          </p:cNvPr>
          <p:cNvSpPr/>
          <p:nvPr/>
        </p:nvSpPr>
        <p:spPr>
          <a:xfrm>
            <a:off x="950068" y="2749559"/>
            <a:ext cx="138760" cy="1527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+</a:t>
            </a:r>
            <a:endParaRPr lang="ko-KR" altLang="en-US" dirty="0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BCA880C1-2B57-D047-F7F1-5F3D23CD65F6}"/>
              </a:ext>
            </a:extLst>
          </p:cNvPr>
          <p:cNvSpPr/>
          <p:nvPr/>
        </p:nvSpPr>
        <p:spPr>
          <a:xfrm>
            <a:off x="1521110" y="2497117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2A176228-9CFD-85D1-989B-0CCD22083343}"/>
              </a:ext>
            </a:extLst>
          </p:cNvPr>
          <p:cNvSpPr/>
          <p:nvPr/>
        </p:nvSpPr>
        <p:spPr>
          <a:xfrm>
            <a:off x="1521997" y="2764154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0541E54D-F98D-0FA7-2248-B887C77BF588}"/>
              </a:ext>
            </a:extLst>
          </p:cNvPr>
          <p:cNvSpPr/>
          <p:nvPr/>
        </p:nvSpPr>
        <p:spPr>
          <a:xfrm>
            <a:off x="1531412" y="3015257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7C8DC8B4-433C-1C6E-3E93-4B3067CD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52" y="2483128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3">
            <a:extLst>
              <a:ext uri="{FF2B5EF4-FFF2-40B4-BE49-F238E27FC236}">
                <a16:creationId xmlns:a16="http://schemas.microsoft.com/office/drawing/2014/main" id="{000A1358-A3A6-1044-1987-9CCFD160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35" y="2494206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3">
            <a:extLst>
              <a:ext uri="{FF2B5EF4-FFF2-40B4-BE49-F238E27FC236}">
                <a16:creationId xmlns:a16="http://schemas.microsoft.com/office/drawing/2014/main" id="{7CA17CD7-FF20-818C-BCE3-11FBC9D6A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20" y="2492653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2">
            <a:extLst>
              <a:ext uri="{FF2B5EF4-FFF2-40B4-BE49-F238E27FC236}">
                <a16:creationId xmlns:a16="http://schemas.microsoft.com/office/drawing/2014/main" id="{E30D6F90-4E5D-44FA-29AF-12AA07CC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56" y="2748417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3">
            <a:extLst>
              <a:ext uri="{FF2B5EF4-FFF2-40B4-BE49-F238E27FC236}">
                <a16:creationId xmlns:a16="http://schemas.microsoft.com/office/drawing/2014/main" id="{0E8E025B-EB28-394D-6092-5093958B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05" y="2759690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3">
            <a:extLst>
              <a:ext uri="{FF2B5EF4-FFF2-40B4-BE49-F238E27FC236}">
                <a16:creationId xmlns:a16="http://schemas.microsoft.com/office/drawing/2014/main" id="{ED12E99A-6FD5-A43A-8053-FD0E342F0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20" y="2757942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F0E16527-B20B-0DF6-052F-A214458F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20" y="2996338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3">
            <a:extLst>
              <a:ext uri="{FF2B5EF4-FFF2-40B4-BE49-F238E27FC236}">
                <a16:creationId xmlns:a16="http://schemas.microsoft.com/office/drawing/2014/main" id="{F53D1634-4E0C-29DF-EDCC-950320E43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87" y="3007285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3">
            <a:extLst>
              <a:ext uri="{FF2B5EF4-FFF2-40B4-BE49-F238E27FC236}">
                <a16:creationId xmlns:a16="http://schemas.microsoft.com/office/drawing/2014/main" id="{CE78C558-2E81-E83B-053F-4C9A8FFD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72" y="3015257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C210976-DDE0-EB0C-F5D6-5149944D2744}"/>
              </a:ext>
            </a:extLst>
          </p:cNvPr>
          <p:cNvSpPr/>
          <p:nvPr/>
        </p:nvSpPr>
        <p:spPr>
          <a:xfrm>
            <a:off x="4104979" y="2489451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pic>
        <p:nvPicPr>
          <p:cNvPr id="118" name="Picture 3">
            <a:extLst>
              <a:ext uri="{FF2B5EF4-FFF2-40B4-BE49-F238E27FC236}">
                <a16:creationId xmlns:a16="http://schemas.microsoft.com/office/drawing/2014/main" id="{8CC6FD5B-E27E-15E9-F5EE-6B792A7FE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4305328" y="2779400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994A62-27E5-51CA-6CC4-AB08F7FE1E3B}"/>
              </a:ext>
            </a:extLst>
          </p:cNvPr>
          <p:cNvSpPr/>
          <p:nvPr/>
        </p:nvSpPr>
        <p:spPr>
          <a:xfrm>
            <a:off x="4216071" y="3010238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56C3A47-5E73-F1AD-272E-696404C82047}"/>
              </a:ext>
            </a:extLst>
          </p:cNvPr>
          <p:cNvSpPr/>
          <p:nvPr/>
        </p:nvSpPr>
        <p:spPr>
          <a:xfrm>
            <a:off x="5763836" y="2490316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A419D31-CCCA-44B2-DBC6-1D2EF1CB8016}"/>
              </a:ext>
            </a:extLst>
          </p:cNvPr>
          <p:cNvSpPr/>
          <p:nvPr/>
        </p:nvSpPr>
        <p:spPr>
          <a:xfrm>
            <a:off x="5763836" y="2758013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7CA77BC-2329-34FB-346F-81D9294256F6}"/>
              </a:ext>
            </a:extLst>
          </p:cNvPr>
          <p:cNvSpPr/>
          <p:nvPr/>
        </p:nvSpPr>
        <p:spPr>
          <a:xfrm>
            <a:off x="5774664" y="3015257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838C615-AA66-8636-6EE7-33DD250E0B4D}"/>
              </a:ext>
            </a:extLst>
          </p:cNvPr>
          <p:cNvSpPr/>
          <p:nvPr/>
        </p:nvSpPr>
        <p:spPr>
          <a:xfrm>
            <a:off x="4896287" y="2501190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EBFAEE6-27D4-30CC-E08A-B77B51673C2C}"/>
              </a:ext>
            </a:extLst>
          </p:cNvPr>
          <p:cNvSpPr/>
          <p:nvPr/>
        </p:nvSpPr>
        <p:spPr>
          <a:xfrm>
            <a:off x="4896287" y="2768229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A980A8C-9CA0-408A-7064-553FCC498D11}"/>
              </a:ext>
            </a:extLst>
          </p:cNvPr>
          <p:cNvSpPr/>
          <p:nvPr/>
        </p:nvSpPr>
        <p:spPr>
          <a:xfrm>
            <a:off x="4898994" y="3015257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126" name="Picture 3">
            <a:extLst>
              <a:ext uri="{FF2B5EF4-FFF2-40B4-BE49-F238E27FC236}">
                <a16:creationId xmlns:a16="http://schemas.microsoft.com/office/drawing/2014/main" id="{2A118116-8B61-D793-11FF-E4A9925B4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766135" y="2509426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3">
            <a:extLst>
              <a:ext uri="{FF2B5EF4-FFF2-40B4-BE49-F238E27FC236}">
                <a16:creationId xmlns:a16="http://schemas.microsoft.com/office/drawing/2014/main" id="{6FB31727-C6AA-F5A4-CEC9-9DDCBDC4B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766135" y="2757451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" name="Picture 3">
            <a:extLst>
              <a:ext uri="{FF2B5EF4-FFF2-40B4-BE49-F238E27FC236}">
                <a16:creationId xmlns:a16="http://schemas.microsoft.com/office/drawing/2014/main" id="{B1964FF2-011A-2EBA-A699-08DEEBA3C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766135" y="3030755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0CC35F6F-1309-09B1-8238-6717B1518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081983"/>
              </p:ext>
            </p:extLst>
          </p:nvPr>
        </p:nvGraphicFramePr>
        <p:xfrm>
          <a:off x="69160" y="3372214"/>
          <a:ext cx="6404382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690">
                  <a:extLst>
                    <a:ext uri="{9D8B030D-6E8A-4147-A177-3AD203B41FA5}">
                      <a16:colId xmlns:a16="http://schemas.microsoft.com/office/drawing/2014/main" val="1883633388"/>
                    </a:ext>
                  </a:extLst>
                </a:gridCol>
                <a:gridCol w="1055118">
                  <a:extLst>
                    <a:ext uri="{9D8B030D-6E8A-4147-A177-3AD203B41FA5}">
                      <a16:colId xmlns:a16="http://schemas.microsoft.com/office/drawing/2014/main" val="1812910688"/>
                    </a:ext>
                  </a:extLst>
                </a:gridCol>
                <a:gridCol w="2530518">
                  <a:extLst>
                    <a:ext uri="{9D8B030D-6E8A-4147-A177-3AD203B41FA5}">
                      <a16:colId xmlns:a16="http://schemas.microsoft.com/office/drawing/2014/main" val="3067450346"/>
                    </a:ext>
                  </a:extLst>
                </a:gridCol>
                <a:gridCol w="834028">
                  <a:extLst>
                    <a:ext uri="{9D8B030D-6E8A-4147-A177-3AD203B41FA5}">
                      <a16:colId xmlns:a16="http://schemas.microsoft.com/office/drawing/2014/main" val="4012873819"/>
                    </a:ext>
                  </a:extLst>
                </a:gridCol>
                <a:gridCol w="834028">
                  <a:extLst>
                    <a:ext uri="{9D8B030D-6E8A-4147-A177-3AD203B41FA5}">
                      <a16:colId xmlns:a16="http://schemas.microsoft.com/office/drawing/2014/main" val="2236074740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카테고리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아이템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단위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정보입력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21561"/>
                  </a:ext>
                </a:extLst>
              </a:tr>
              <a:tr h="261916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  서비스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숫자입력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자유입력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Email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2468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자유입력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Email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96847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 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텍스트입력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자유입력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Email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577778"/>
                  </a:ext>
                </a:extLst>
              </a:tr>
            </a:tbl>
          </a:graphicData>
        </a:graphic>
      </p:graphicFrame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4792C8-7BD1-F8E4-48D3-C640A04272F1}"/>
              </a:ext>
            </a:extLst>
          </p:cNvPr>
          <p:cNvSpPr/>
          <p:nvPr/>
        </p:nvSpPr>
        <p:spPr>
          <a:xfrm>
            <a:off x="152967" y="3913468"/>
            <a:ext cx="712038" cy="2422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9EFF057-2EB3-F1FC-6C01-884329F6AA58}"/>
              </a:ext>
            </a:extLst>
          </p:cNvPr>
          <p:cNvSpPr/>
          <p:nvPr/>
        </p:nvSpPr>
        <p:spPr>
          <a:xfrm>
            <a:off x="950068" y="3947480"/>
            <a:ext cx="138760" cy="1527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+</a:t>
            </a:r>
            <a:endParaRPr lang="ko-KR" altLang="en-US" dirty="0"/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3C765D7C-16EF-D388-97A3-87B6ED0E0098}"/>
              </a:ext>
            </a:extLst>
          </p:cNvPr>
          <p:cNvSpPr/>
          <p:nvPr/>
        </p:nvSpPr>
        <p:spPr>
          <a:xfrm>
            <a:off x="1521110" y="3695038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8A005DBC-56D4-C11F-8C70-23D2869D7C20}"/>
              </a:ext>
            </a:extLst>
          </p:cNvPr>
          <p:cNvSpPr/>
          <p:nvPr/>
        </p:nvSpPr>
        <p:spPr>
          <a:xfrm>
            <a:off x="1521997" y="3962075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BA618882-986F-B92D-B942-1F86D2F695CD}"/>
              </a:ext>
            </a:extLst>
          </p:cNvPr>
          <p:cNvSpPr/>
          <p:nvPr/>
        </p:nvSpPr>
        <p:spPr>
          <a:xfrm>
            <a:off x="1531412" y="4213178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pic>
        <p:nvPicPr>
          <p:cNvPr id="138" name="Picture 2">
            <a:extLst>
              <a:ext uri="{FF2B5EF4-FFF2-40B4-BE49-F238E27FC236}">
                <a16:creationId xmlns:a16="http://schemas.microsoft.com/office/drawing/2014/main" id="{E30B91E4-5357-BC41-5921-14355411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52" y="3681049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3">
            <a:extLst>
              <a:ext uri="{FF2B5EF4-FFF2-40B4-BE49-F238E27FC236}">
                <a16:creationId xmlns:a16="http://schemas.microsoft.com/office/drawing/2014/main" id="{88A153EA-351C-9B12-C81B-5761BA681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35" y="3692127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3">
            <a:extLst>
              <a:ext uri="{FF2B5EF4-FFF2-40B4-BE49-F238E27FC236}">
                <a16:creationId xmlns:a16="http://schemas.microsoft.com/office/drawing/2014/main" id="{E2A8B6A1-9EE3-FA47-EEE7-A3C337632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20" y="3690574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2">
            <a:extLst>
              <a:ext uri="{FF2B5EF4-FFF2-40B4-BE49-F238E27FC236}">
                <a16:creationId xmlns:a16="http://schemas.microsoft.com/office/drawing/2014/main" id="{4C57DF93-8798-81DC-E9A9-64E52F67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56" y="3946338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3">
            <a:extLst>
              <a:ext uri="{FF2B5EF4-FFF2-40B4-BE49-F238E27FC236}">
                <a16:creationId xmlns:a16="http://schemas.microsoft.com/office/drawing/2014/main" id="{C442C4FE-B241-BB75-5E25-808453A8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05" y="3957611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3">
            <a:extLst>
              <a:ext uri="{FF2B5EF4-FFF2-40B4-BE49-F238E27FC236}">
                <a16:creationId xmlns:a16="http://schemas.microsoft.com/office/drawing/2014/main" id="{18FBB422-4413-54BA-C513-4B7C01A03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20" y="3955863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Picture 2">
            <a:extLst>
              <a:ext uri="{FF2B5EF4-FFF2-40B4-BE49-F238E27FC236}">
                <a16:creationId xmlns:a16="http://schemas.microsoft.com/office/drawing/2014/main" id="{B6C75C3D-CC01-93CB-08C7-2B8E74154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20" y="4194259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3">
            <a:extLst>
              <a:ext uri="{FF2B5EF4-FFF2-40B4-BE49-F238E27FC236}">
                <a16:creationId xmlns:a16="http://schemas.microsoft.com/office/drawing/2014/main" id="{F12BBF99-A880-9A6D-08B3-751C492D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87" y="4205206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3">
            <a:extLst>
              <a:ext uri="{FF2B5EF4-FFF2-40B4-BE49-F238E27FC236}">
                <a16:creationId xmlns:a16="http://schemas.microsoft.com/office/drawing/2014/main" id="{E3F60528-4C58-805E-5E0A-6A08917D1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72" y="4213178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7A3C291-3900-1110-5741-FF88CCBB0D74}"/>
              </a:ext>
            </a:extLst>
          </p:cNvPr>
          <p:cNvSpPr/>
          <p:nvPr/>
        </p:nvSpPr>
        <p:spPr>
          <a:xfrm>
            <a:off x="4095454" y="3687372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pic>
        <p:nvPicPr>
          <p:cNvPr id="148" name="Picture 3">
            <a:extLst>
              <a:ext uri="{FF2B5EF4-FFF2-40B4-BE49-F238E27FC236}">
                <a16:creationId xmlns:a16="http://schemas.microsoft.com/office/drawing/2014/main" id="{D87E8B78-6FE9-7BBE-1384-9A52CCC2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4305328" y="3977321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E79A28B6-905E-7DDB-0870-77C0C60E2D6F}"/>
              </a:ext>
            </a:extLst>
          </p:cNvPr>
          <p:cNvSpPr/>
          <p:nvPr/>
        </p:nvSpPr>
        <p:spPr>
          <a:xfrm>
            <a:off x="4216071" y="4208159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E7E1341F-931E-00E9-E40B-FE23AB58BAB2}"/>
              </a:ext>
            </a:extLst>
          </p:cNvPr>
          <p:cNvSpPr/>
          <p:nvPr/>
        </p:nvSpPr>
        <p:spPr>
          <a:xfrm>
            <a:off x="5763836" y="3688237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872B50D-9041-2E8B-5A25-86699EB92FA1}"/>
              </a:ext>
            </a:extLst>
          </p:cNvPr>
          <p:cNvSpPr/>
          <p:nvPr/>
        </p:nvSpPr>
        <p:spPr>
          <a:xfrm>
            <a:off x="5763836" y="3955934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8427E25-2161-6D52-7FB9-9A9FD2C45064}"/>
              </a:ext>
            </a:extLst>
          </p:cNvPr>
          <p:cNvSpPr/>
          <p:nvPr/>
        </p:nvSpPr>
        <p:spPr>
          <a:xfrm>
            <a:off x="5774664" y="4213178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88EEECC-67D2-BB7F-9D0F-70128D1BD30D}"/>
              </a:ext>
            </a:extLst>
          </p:cNvPr>
          <p:cNvSpPr/>
          <p:nvPr/>
        </p:nvSpPr>
        <p:spPr>
          <a:xfrm>
            <a:off x="4896287" y="3699111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4B3D1C5-9375-1254-DC6C-3EA6152BD44A}"/>
              </a:ext>
            </a:extLst>
          </p:cNvPr>
          <p:cNvSpPr/>
          <p:nvPr/>
        </p:nvSpPr>
        <p:spPr>
          <a:xfrm>
            <a:off x="4896287" y="3966150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62967EB-4ACA-A377-F137-F3C4B9183F4B}"/>
              </a:ext>
            </a:extLst>
          </p:cNvPr>
          <p:cNvSpPr/>
          <p:nvPr/>
        </p:nvSpPr>
        <p:spPr>
          <a:xfrm>
            <a:off x="4898994" y="4213178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2A2F4700-0C8B-0F5A-E63A-246C2E342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48283"/>
              </p:ext>
            </p:extLst>
          </p:nvPr>
        </p:nvGraphicFramePr>
        <p:xfrm>
          <a:off x="63466" y="4552767"/>
          <a:ext cx="7115202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690">
                  <a:extLst>
                    <a:ext uri="{9D8B030D-6E8A-4147-A177-3AD203B41FA5}">
                      <a16:colId xmlns:a16="http://schemas.microsoft.com/office/drawing/2014/main" val="1883633388"/>
                    </a:ext>
                  </a:extLst>
                </a:gridCol>
                <a:gridCol w="1055118">
                  <a:extLst>
                    <a:ext uri="{9D8B030D-6E8A-4147-A177-3AD203B41FA5}">
                      <a16:colId xmlns:a16="http://schemas.microsoft.com/office/drawing/2014/main" val="1812910688"/>
                    </a:ext>
                  </a:extLst>
                </a:gridCol>
                <a:gridCol w="2530518">
                  <a:extLst>
                    <a:ext uri="{9D8B030D-6E8A-4147-A177-3AD203B41FA5}">
                      <a16:colId xmlns:a16="http://schemas.microsoft.com/office/drawing/2014/main" val="3067450346"/>
                    </a:ext>
                  </a:extLst>
                </a:gridCol>
                <a:gridCol w="834028">
                  <a:extLst>
                    <a:ext uri="{9D8B030D-6E8A-4147-A177-3AD203B41FA5}">
                      <a16:colId xmlns:a16="http://schemas.microsoft.com/office/drawing/2014/main" val="4012873819"/>
                    </a:ext>
                  </a:extLst>
                </a:gridCol>
                <a:gridCol w="834028">
                  <a:extLst>
                    <a:ext uri="{9D8B030D-6E8A-4147-A177-3AD203B41FA5}">
                      <a16:colId xmlns:a16="http://schemas.microsoft.com/office/drawing/2014/main" val="2236074740"/>
                    </a:ext>
                  </a:extLst>
                </a:gridCol>
                <a:gridCol w="710820">
                  <a:extLst>
                    <a:ext uri="{9D8B030D-6E8A-4147-A177-3AD203B41FA5}">
                      <a16:colId xmlns:a16="http://schemas.microsoft.com/office/drawing/2014/main" val="762097129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카테고리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아이템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규격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정보입력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이미지 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21561"/>
                  </a:ext>
                </a:extLst>
              </a:tr>
              <a:tr h="261916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  제품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숫자입력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원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자유입력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Email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2468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자유입력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Email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96847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 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텍스트입력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자유입력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Email 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577778"/>
                  </a:ext>
                </a:extLst>
              </a:tr>
            </a:tbl>
          </a:graphicData>
        </a:graphic>
      </p:graphicFrame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5E7F32D-B65E-65AE-78DB-DDA05A2B3E7B}"/>
              </a:ext>
            </a:extLst>
          </p:cNvPr>
          <p:cNvSpPr/>
          <p:nvPr/>
        </p:nvSpPr>
        <p:spPr>
          <a:xfrm>
            <a:off x="147273" y="5094021"/>
            <a:ext cx="712038" cy="2422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2F1D0C3E-F3FC-9B52-7523-3CACA208BBD3}"/>
              </a:ext>
            </a:extLst>
          </p:cNvPr>
          <p:cNvSpPr/>
          <p:nvPr/>
        </p:nvSpPr>
        <p:spPr>
          <a:xfrm>
            <a:off x="944374" y="5128033"/>
            <a:ext cx="138760" cy="1527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+</a:t>
            </a:r>
            <a:endParaRPr lang="ko-KR" altLang="en-US" dirty="0"/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CEC70B6C-E618-4122-9C49-F9E46301F8AA}"/>
              </a:ext>
            </a:extLst>
          </p:cNvPr>
          <p:cNvSpPr/>
          <p:nvPr/>
        </p:nvSpPr>
        <p:spPr>
          <a:xfrm>
            <a:off x="1515416" y="4875591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F6F55916-268E-FA5F-3C01-CBEAE8DAC5C7}"/>
              </a:ext>
            </a:extLst>
          </p:cNvPr>
          <p:cNvSpPr/>
          <p:nvPr/>
        </p:nvSpPr>
        <p:spPr>
          <a:xfrm>
            <a:off x="1516303" y="5142628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90E50FDD-7E88-95CA-DC8C-F21496E8C39F}"/>
              </a:ext>
            </a:extLst>
          </p:cNvPr>
          <p:cNvSpPr/>
          <p:nvPr/>
        </p:nvSpPr>
        <p:spPr>
          <a:xfrm>
            <a:off x="1525718" y="5393731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pic>
        <p:nvPicPr>
          <p:cNvPr id="167" name="Picture 2">
            <a:extLst>
              <a:ext uri="{FF2B5EF4-FFF2-40B4-BE49-F238E27FC236}">
                <a16:creationId xmlns:a16="http://schemas.microsoft.com/office/drawing/2014/main" id="{60BCBAA1-746B-18FE-9A21-14B2EF0B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58" y="4861602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Picture 3">
            <a:extLst>
              <a:ext uri="{FF2B5EF4-FFF2-40B4-BE49-F238E27FC236}">
                <a16:creationId xmlns:a16="http://schemas.microsoft.com/office/drawing/2014/main" id="{E1A05940-3BDD-8035-A080-FCBCC8E5F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441" y="4872680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Picture 3">
            <a:extLst>
              <a:ext uri="{FF2B5EF4-FFF2-40B4-BE49-F238E27FC236}">
                <a16:creationId xmlns:a16="http://schemas.microsoft.com/office/drawing/2014/main" id="{291400E1-8673-8A6C-A0D1-502E7C61F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026" y="4871127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2">
            <a:extLst>
              <a:ext uri="{FF2B5EF4-FFF2-40B4-BE49-F238E27FC236}">
                <a16:creationId xmlns:a16="http://schemas.microsoft.com/office/drawing/2014/main" id="{ED54DEC1-B957-92C5-91AA-F79BC376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362" y="5126891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Picture 3">
            <a:extLst>
              <a:ext uri="{FF2B5EF4-FFF2-40B4-BE49-F238E27FC236}">
                <a16:creationId xmlns:a16="http://schemas.microsoft.com/office/drawing/2014/main" id="{7F25B766-D803-64EE-AD54-F207F4939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11" y="5138164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" name="Picture 3">
            <a:extLst>
              <a:ext uri="{FF2B5EF4-FFF2-40B4-BE49-F238E27FC236}">
                <a16:creationId xmlns:a16="http://schemas.microsoft.com/office/drawing/2014/main" id="{74891B52-0251-921C-E5F5-65A7835B8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026" y="5136416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2">
            <a:extLst>
              <a:ext uri="{FF2B5EF4-FFF2-40B4-BE49-F238E27FC236}">
                <a16:creationId xmlns:a16="http://schemas.microsoft.com/office/drawing/2014/main" id="{35D89E66-C4B7-5EA2-1D06-740C12C7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026" y="5374812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Picture 3">
            <a:extLst>
              <a:ext uri="{FF2B5EF4-FFF2-40B4-BE49-F238E27FC236}">
                <a16:creationId xmlns:a16="http://schemas.microsoft.com/office/drawing/2014/main" id="{F0BEC57F-5EE7-87FB-4E04-F667CADBA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193" y="5385759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Picture 3">
            <a:extLst>
              <a:ext uri="{FF2B5EF4-FFF2-40B4-BE49-F238E27FC236}">
                <a16:creationId xmlns:a16="http://schemas.microsoft.com/office/drawing/2014/main" id="{27F4FEE6-4057-1314-66EA-A497A20C8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78" y="5393731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D922420-5C4D-47A3-62D0-B442ABF7B176}"/>
              </a:ext>
            </a:extLst>
          </p:cNvPr>
          <p:cNvSpPr/>
          <p:nvPr/>
        </p:nvSpPr>
        <p:spPr>
          <a:xfrm>
            <a:off x="4099285" y="4877450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pic>
        <p:nvPicPr>
          <p:cNvPr id="177" name="Picture 3">
            <a:extLst>
              <a:ext uri="{FF2B5EF4-FFF2-40B4-BE49-F238E27FC236}">
                <a16:creationId xmlns:a16="http://schemas.microsoft.com/office/drawing/2014/main" id="{223C254C-C1D4-71C8-0EF8-2028541BE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4299634" y="5157874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F45C52A-06BA-64AA-6042-E578CF5D559C}"/>
              </a:ext>
            </a:extLst>
          </p:cNvPr>
          <p:cNvSpPr/>
          <p:nvPr/>
        </p:nvSpPr>
        <p:spPr>
          <a:xfrm>
            <a:off x="4210377" y="5388712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FB4AE42-E41A-4DFC-7EAE-04967EE4A78D}"/>
              </a:ext>
            </a:extLst>
          </p:cNvPr>
          <p:cNvSpPr/>
          <p:nvPr/>
        </p:nvSpPr>
        <p:spPr>
          <a:xfrm>
            <a:off x="5758142" y="4868790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B9E83CF4-DD76-3C44-7064-AABBB27B178E}"/>
              </a:ext>
            </a:extLst>
          </p:cNvPr>
          <p:cNvSpPr/>
          <p:nvPr/>
        </p:nvSpPr>
        <p:spPr>
          <a:xfrm>
            <a:off x="5758142" y="5136487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88C2AA4-B46F-5B29-6B68-9114D86C5464}"/>
              </a:ext>
            </a:extLst>
          </p:cNvPr>
          <p:cNvSpPr/>
          <p:nvPr/>
        </p:nvSpPr>
        <p:spPr>
          <a:xfrm>
            <a:off x="5768970" y="5393731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9D9DB59-F841-DDAB-D6F6-423005E5756A}"/>
              </a:ext>
            </a:extLst>
          </p:cNvPr>
          <p:cNvSpPr/>
          <p:nvPr/>
        </p:nvSpPr>
        <p:spPr>
          <a:xfrm>
            <a:off x="4890593" y="4879664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D5BD1CE-890D-A556-6EF4-296086DD1CCE}"/>
              </a:ext>
            </a:extLst>
          </p:cNvPr>
          <p:cNvSpPr/>
          <p:nvPr/>
        </p:nvSpPr>
        <p:spPr>
          <a:xfrm>
            <a:off x="4890593" y="5146703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33CF2B3-31A9-337A-F568-3157E4F56537}"/>
              </a:ext>
            </a:extLst>
          </p:cNvPr>
          <p:cNvSpPr/>
          <p:nvPr/>
        </p:nvSpPr>
        <p:spPr>
          <a:xfrm>
            <a:off x="4893300" y="5393731"/>
            <a:ext cx="642744" cy="13686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185" name="Picture 3">
            <a:extLst>
              <a:ext uri="{FF2B5EF4-FFF2-40B4-BE49-F238E27FC236}">
                <a16:creationId xmlns:a16="http://schemas.microsoft.com/office/drawing/2014/main" id="{8AACA681-474E-5FAF-1C3B-0CA45C733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760441" y="4887900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" name="Picture 3">
            <a:extLst>
              <a:ext uri="{FF2B5EF4-FFF2-40B4-BE49-F238E27FC236}">
                <a16:creationId xmlns:a16="http://schemas.microsoft.com/office/drawing/2014/main" id="{A756D3EA-E920-2B65-1B37-DC4814629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760441" y="5135925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" name="Picture 3">
            <a:extLst>
              <a:ext uri="{FF2B5EF4-FFF2-40B4-BE49-F238E27FC236}">
                <a16:creationId xmlns:a16="http://schemas.microsoft.com/office/drawing/2014/main" id="{BCCA2B8E-2D44-4615-0BCA-EC8507106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760441" y="5409229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8276EBB-F587-F06B-C2D1-D852104C8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984795"/>
              </p:ext>
            </p:extLst>
          </p:nvPr>
        </p:nvGraphicFramePr>
        <p:xfrm>
          <a:off x="7105716" y="973366"/>
          <a:ext cx="960060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60">
                  <a:extLst>
                    <a:ext uri="{9D8B030D-6E8A-4147-A177-3AD203B41FA5}">
                      <a16:colId xmlns:a16="http://schemas.microsoft.com/office/drawing/2014/main" val="129751534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ysClr val="windowText" lastClr="000000"/>
                          </a:solidFill>
                        </a:rPr>
                        <a:t>대표이미지연결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715307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76134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91215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86695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B72D4D-8ED2-00E3-4C96-0EC9254FD38D}"/>
              </a:ext>
            </a:extLst>
          </p:cNvPr>
          <p:cNvGrpSpPr/>
          <p:nvPr/>
        </p:nvGrpSpPr>
        <p:grpSpPr>
          <a:xfrm>
            <a:off x="7194329" y="1236671"/>
            <a:ext cx="1044749" cy="230832"/>
            <a:chOff x="6971708" y="1291631"/>
            <a:chExt cx="1044749" cy="230832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56149A7D-F3C4-8E6B-2DF4-A650A9A8FE28}"/>
                </a:ext>
              </a:extLst>
            </p:cNvPr>
            <p:cNvSpPr/>
            <p:nvPr/>
          </p:nvSpPr>
          <p:spPr>
            <a:xfrm>
              <a:off x="6971708" y="134327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A5AFB588-AFB5-C1A2-E2AC-8EBA0D989E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2777" y="1349272"/>
              <a:ext cx="102312" cy="132261"/>
              <a:chOff x="5116483" y="2486203"/>
              <a:chExt cx="182168" cy="170524"/>
            </a:xfrm>
          </p:grpSpPr>
          <p:sp>
            <p:nvSpPr>
              <p:cNvPr id="195" name="모서리가 둥근 직사각형 51">
                <a:extLst>
                  <a:ext uri="{FF2B5EF4-FFF2-40B4-BE49-F238E27FC236}">
                    <a16:creationId xmlns:a16="http://schemas.microsoft.com/office/drawing/2014/main" id="{C4E71842-CF93-3E52-4C44-769F08EDF331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6" name="이등변 삼각형 195">
                <a:extLst>
                  <a:ext uri="{FF2B5EF4-FFF2-40B4-BE49-F238E27FC236}">
                    <a16:creationId xmlns:a16="http://schemas.microsoft.com/office/drawing/2014/main" id="{623F98CD-4936-7124-A555-A7D04D4E5274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5A8AAE2-3B0D-F2C8-9C14-856510EDDFC8}"/>
                </a:ext>
              </a:extLst>
            </p:cNvPr>
            <p:cNvSpPr txBox="1"/>
            <p:nvPr/>
          </p:nvSpPr>
          <p:spPr>
            <a:xfrm>
              <a:off x="6972443" y="1291631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E1A8B8-A25C-EC22-3C16-242B710B2C0F}"/>
              </a:ext>
            </a:extLst>
          </p:cNvPr>
          <p:cNvGrpSpPr/>
          <p:nvPr/>
        </p:nvGrpSpPr>
        <p:grpSpPr>
          <a:xfrm>
            <a:off x="7203091" y="1526524"/>
            <a:ext cx="1056595" cy="230832"/>
            <a:chOff x="6980470" y="1581484"/>
            <a:chExt cx="1056595" cy="230832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094C225F-6A3F-FB1E-620C-1CDFD64A5D51}"/>
                </a:ext>
              </a:extLst>
            </p:cNvPr>
            <p:cNvSpPr/>
            <p:nvPr/>
          </p:nvSpPr>
          <p:spPr>
            <a:xfrm>
              <a:off x="6980470" y="161156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252E9D2-143F-BC9A-8E39-F4BE63077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1539" y="1617562"/>
              <a:ext cx="102312" cy="132261"/>
              <a:chOff x="5116483" y="2486203"/>
              <a:chExt cx="182168" cy="170524"/>
            </a:xfrm>
          </p:grpSpPr>
          <p:sp>
            <p:nvSpPr>
              <p:cNvPr id="202" name="모서리가 둥근 직사각형 51">
                <a:extLst>
                  <a:ext uri="{FF2B5EF4-FFF2-40B4-BE49-F238E27FC236}">
                    <a16:creationId xmlns:a16="http://schemas.microsoft.com/office/drawing/2014/main" id="{6DBE82A4-CCF5-BA66-03EE-8EBC4B480861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3" name="이등변 삼각형 202">
                <a:extLst>
                  <a:ext uri="{FF2B5EF4-FFF2-40B4-BE49-F238E27FC236}">
                    <a16:creationId xmlns:a16="http://schemas.microsoft.com/office/drawing/2014/main" id="{6150ECBC-84F2-DE0D-9B1A-C9EBA518D1DD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1580D20-CE74-80B1-59B6-822836A4A94C}"/>
                </a:ext>
              </a:extLst>
            </p:cNvPr>
            <p:cNvSpPr txBox="1"/>
            <p:nvPr/>
          </p:nvSpPr>
          <p:spPr>
            <a:xfrm>
              <a:off x="6993051" y="1581484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75871F-CC61-D892-774A-DA8112614A61}"/>
              </a:ext>
            </a:extLst>
          </p:cNvPr>
          <p:cNvGrpSpPr/>
          <p:nvPr/>
        </p:nvGrpSpPr>
        <p:grpSpPr>
          <a:xfrm>
            <a:off x="7204303" y="1799229"/>
            <a:ext cx="1056595" cy="230832"/>
            <a:chOff x="6981682" y="1854189"/>
            <a:chExt cx="1056595" cy="230832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EFB7CCB-A688-C884-752A-81D08D0BA27D}"/>
                </a:ext>
              </a:extLst>
            </p:cNvPr>
            <p:cNvSpPr/>
            <p:nvPr/>
          </p:nvSpPr>
          <p:spPr>
            <a:xfrm>
              <a:off x="6981682" y="1884274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CB0059D-6CAA-9885-74CA-54FCA4E55D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2751" y="1890267"/>
              <a:ext cx="102312" cy="132261"/>
              <a:chOff x="5116483" y="2486203"/>
              <a:chExt cx="182168" cy="170524"/>
            </a:xfrm>
          </p:grpSpPr>
          <p:sp>
            <p:nvSpPr>
              <p:cNvPr id="208" name="모서리가 둥근 직사각형 51">
                <a:extLst>
                  <a:ext uri="{FF2B5EF4-FFF2-40B4-BE49-F238E27FC236}">
                    <a16:creationId xmlns:a16="http://schemas.microsoft.com/office/drawing/2014/main" id="{D24A29FE-15FC-4DE9-B90A-1C9EF702DEC1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9" name="이등변 삼각형 208">
                <a:extLst>
                  <a:ext uri="{FF2B5EF4-FFF2-40B4-BE49-F238E27FC236}">
                    <a16:creationId xmlns:a16="http://schemas.microsoft.com/office/drawing/2014/main" id="{BAEAA1EB-238C-A375-7882-4B3DDF750017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D5F8D04-1111-CA34-FC5A-F0F8FE972DD1}"/>
                </a:ext>
              </a:extLst>
            </p:cNvPr>
            <p:cNvSpPr txBox="1"/>
            <p:nvPr/>
          </p:nvSpPr>
          <p:spPr>
            <a:xfrm>
              <a:off x="6994263" y="1854189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D638783-648C-0981-5886-9962D34C0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999358"/>
              </p:ext>
            </p:extLst>
          </p:nvPr>
        </p:nvGraphicFramePr>
        <p:xfrm>
          <a:off x="8066720" y="970706"/>
          <a:ext cx="504825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5">
                  <a:extLst>
                    <a:ext uri="{9D8B030D-6E8A-4147-A177-3AD203B41FA5}">
                      <a16:colId xmlns:a16="http://schemas.microsoft.com/office/drawing/2014/main" val="204588268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삭제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617993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85838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87126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66220"/>
                  </a:ext>
                </a:extLst>
              </a:tr>
            </a:tbl>
          </a:graphicData>
        </a:graphic>
      </p:graphicFrame>
      <p:pic>
        <p:nvPicPr>
          <p:cNvPr id="91" name="그림 90">
            <a:extLst>
              <a:ext uri="{FF2B5EF4-FFF2-40B4-BE49-F238E27FC236}">
                <a16:creationId xmlns:a16="http://schemas.microsoft.com/office/drawing/2014/main" id="{4428D9EC-92CA-CAF9-71BC-4C81AA331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02" y="1573025"/>
            <a:ext cx="94775" cy="9477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5C876C9C-5D02-57E5-6370-A814E4BCC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004" y="1855854"/>
            <a:ext cx="94775" cy="94775"/>
          </a:xfrm>
          <a:prstGeom prst="rect">
            <a:avLst/>
          </a:prstGeom>
        </p:spPr>
      </p:pic>
      <p:graphicFrame>
        <p:nvGraphicFramePr>
          <p:cNvPr id="229" name="표 228">
            <a:extLst>
              <a:ext uri="{FF2B5EF4-FFF2-40B4-BE49-F238E27FC236}">
                <a16:creationId xmlns:a16="http://schemas.microsoft.com/office/drawing/2014/main" id="{B616FA29-6317-6476-A25B-F8F16040F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91861"/>
              </p:ext>
            </p:extLst>
          </p:nvPr>
        </p:nvGraphicFramePr>
        <p:xfrm>
          <a:off x="7181597" y="2174895"/>
          <a:ext cx="960060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60">
                  <a:extLst>
                    <a:ext uri="{9D8B030D-6E8A-4147-A177-3AD203B41FA5}">
                      <a16:colId xmlns:a16="http://schemas.microsoft.com/office/drawing/2014/main" val="129751534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ysClr val="windowText" lastClr="000000"/>
                          </a:solidFill>
                        </a:rPr>
                        <a:t>대표이미지연결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715307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76134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91215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866957"/>
                  </a:ext>
                </a:extLst>
              </a:tr>
            </a:tbl>
          </a:graphicData>
        </a:graphic>
      </p:graphicFrame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3075138A-C0FA-9937-979A-F3EC0ADB62CE}"/>
              </a:ext>
            </a:extLst>
          </p:cNvPr>
          <p:cNvGrpSpPr/>
          <p:nvPr/>
        </p:nvGrpSpPr>
        <p:grpSpPr>
          <a:xfrm>
            <a:off x="7270210" y="2438200"/>
            <a:ext cx="1044749" cy="230832"/>
            <a:chOff x="6971708" y="1291631"/>
            <a:chExt cx="1044749" cy="230832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72922DD-CE45-342E-0A9B-F8B102578FD2}"/>
                </a:ext>
              </a:extLst>
            </p:cNvPr>
            <p:cNvSpPr/>
            <p:nvPr/>
          </p:nvSpPr>
          <p:spPr>
            <a:xfrm>
              <a:off x="6971708" y="134327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C45D8116-59E1-C91A-04E4-B86D6938A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2777" y="1349272"/>
              <a:ext cx="102312" cy="132261"/>
              <a:chOff x="5116483" y="2486203"/>
              <a:chExt cx="182168" cy="170524"/>
            </a:xfrm>
          </p:grpSpPr>
          <p:sp>
            <p:nvSpPr>
              <p:cNvPr id="234" name="모서리가 둥근 직사각형 51">
                <a:extLst>
                  <a:ext uri="{FF2B5EF4-FFF2-40B4-BE49-F238E27FC236}">
                    <a16:creationId xmlns:a16="http://schemas.microsoft.com/office/drawing/2014/main" id="{D47EB76F-B6B5-12A4-FB03-8B217AC91452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5" name="이등변 삼각형 234">
                <a:extLst>
                  <a:ext uri="{FF2B5EF4-FFF2-40B4-BE49-F238E27FC236}">
                    <a16:creationId xmlns:a16="http://schemas.microsoft.com/office/drawing/2014/main" id="{D473748D-F7E0-9E30-5791-76BB44162DCE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170189C-4DE4-8B71-E7EE-C1C927760CE5}"/>
                </a:ext>
              </a:extLst>
            </p:cNvPr>
            <p:cNvSpPr txBox="1"/>
            <p:nvPr/>
          </p:nvSpPr>
          <p:spPr>
            <a:xfrm>
              <a:off x="6972443" y="1291631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2744E107-4958-9CB6-9CC2-9F960D489DBA}"/>
              </a:ext>
            </a:extLst>
          </p:cNvPr>
          <p:cNvGrpSpPr/>
          <p:nvPr/>
        </p:nvGrpSpPr>
        <p:grpSpPr>
          <a:xfrm>
            <a:off x="7278972" y="2728053"/>
            <a:ext cx="1056595" cy="230832"/>
            <a:chOff x="6980470" y="1581484"/>
            <a:chExt cx="1056595" cy="230832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89993102-02E5-8710-17B7-DFE5F97C6EF0}"/>
                </a:ext>
              </a:extLst>
            </p:cNvPr>
            <p:cNvSpPr/>
            <p:nvPr/>
          </p:nvSpPr>
          <p:spPr>
            <a:xfrm>
              <a:off x="6980470" y="161156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FE1340F9-BEEC-987E-FE4B-9F4ED6ED9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1539" y="1617562"/>
              <a:ext cx="102312" cy="132261"/>
              <a:chOff x="5116483" y="2486203"/>
              <a:chExt cx="182168" cy="170524"/>
            </a:xfrm>
          </p:grpSpPr>
          <p:sp>
            <p:nvSpPr>
              <p:cNvPr id="240" name="모서리가 둥근 직사각형 51">
                <a:extLst>
                  <a:ext uri="{FF2B5EF4-FFF2-40B4-BE49-F238E27FC236}">
                    <a16:creationId xmlns:a16="http://schemas.microsoft.com/office/drawing/2014/main" id="{09667AC9-ABBA-BE2C-66BB-56039ED0B10E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1" name="이등변 삼각형 240">
                <a:extLst>
                  <a:ext uri="{FF2B5EF4-FFF2-40B4-BE49-F238E27FC236}">
                    <a16:creationId xmlns:a16="http://schemas.microsoft.com/office/drawing/2014/main" id="{36DFD75F-6DC3-F7C2-3107-7187243E6C5B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A271AAF-8015-A218-AC90-D3E28B2EF62C}"/>
                </a:ext>
              </a:extLst>
            </p:cNvPr>
            <p:cNvSpPr txBox="1"/>
            <p:nvPr/>
          </p:nvSpPr>
          <p:spPr>
            <a:xfrm>
              <a:off x="6993051" y="1581484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C670DED-0022-2DA9-AE51-94CDB8E1B8DD}"/>
              </a:ext>
            </a:extLst>
          </p:cNvPr>
          <p:cNvGrpSpPr/>
          <p:nvPr/>
        </p:nvGrpSpPr>
        <p:grpSpPr>
          <a:xfrm>
            <a:off x="7280184" y="3000758"/>
            <a:ext cx="1056595" cy="230832"/>
            <a:chOff x="6981682" y="1854189"/>
            <a:chExt cx="1056595" cy="230832"/>
          </a:xfrm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9DA73FB7-D4FA-63AA-9B96-B7F66333B984}"/>
                </a:ext>
              </a:extLst>
            </p:cNvPr>
            <p:cNvSpPr/>
            <p:nvPr/>
          </p:nvSpPr>
          <p:spPr>
            <a:xfrm>
              <a:off x="6981682" y="1884274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8031A29F-67B8-9B59-0083-683812822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2751" y="1890267"/>
              <a:ext cx="102312" cy="132261"/>
              <a:chOff x="5116483" y="2486203"/>
              <a:chExt cx="182168" cy="170524"/>
            </a:xfrm>
          </p:grpSpPr>
          <p:sp>
            <p:nvSpPr>
              <p:cNvPr id="246" name="모서리가 둥근 직사각형 51">
                <a:extLst>
                  <a:ext uri="{FF2B5EF4-FFF2-40B4-BE49-F238E27FC236}">
                    <a16:creationId xmlns:a16="http://schemas.microsoft.com/office/drawing/2014/main" id="{7594466A-AA97-E28C-5D49-18786FC66987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7" name="이등변 삼각형 246">
                <a:extLst>
                  <a:ext uri="{FF2B5EF4-FFF2-40B4-BE49-F238E27FC236}">
                    <a16:creationId xmlns:a16="http://schemas.microsoft.com/office/drawing/2014/main" id="{6E8FFC2B-CE4A-9382-6BCB-F792F5673A53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A8E8BF3-534C-CD33-FAA7-96C152E1FAA1}"/>
                </a:ext>
              </a:extLst>
            </p:cNvPr>
            <p:cNvSpPr txBox="1"/>
            <p:nvPr/>
          </p:nvSpPr>
          <p:spPr>
            <a:xfrm>
              <a:off x="6994263" y="1854189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aphicFrame>
        <p:nvGraphicFramePr>
          <p:cNvPr id="248" name="표 247">
            <a:extLst>
              <a:ext uri="{FF2B5EF4-FFF2-40B4-BE49-F238E27FC236}">
                <a16:creationId xmlns:a16="http://schemas.microsoft.com/office/drawing/2014/main" id="{B9E140AD-9AFD-BD0D-1AAB-A97606C3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020243"/>
              </p:ext>
            </p:extLst>
          </p:nvPr>
        </p:nvGraphicFramePr>
        <p:xfrm>
          <a:off x="8142601" y="2172235"/>
          <a:ext cx="504825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5">
                  <a:extLst>
                    <a:ext uri="{9D8B030D-6E8A-4147-A177-3AD203B41FA5}">
                      <a16:colId xmlns:a16="http://schemas.microsoft.com/office/drawing/2014/main" val="204588268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삭제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617993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85838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87126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66220"/>
                  </a:ext>
                </a:extLst>
              </a:tr>
            </a:tbl>
          </a:graphicData>
        </a:graphic>
      </p:graphicFrame>
      <p:pic>
        <p:nvPicPr>
          <p:cNvPr id="249" name="그림 248">
            <a:extLst>
              <a:ext uri="{FF2B5EF4-FFF2-40B4-BE49-F238E27FC236}">
                <a16:creationId xmlns:a16="http://schemas.microsoft.com/office/drawing/2014/main" id="{04B46AAF-5694-2FB9-033A-7B6613FD2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83" y="2774554"/>
            <a:ext cx="94775" cy="94775"/>
          </a:xfrm>
          <a:prstGeom prst="rect">
            <a:avLst/>
          </a:prstGeom>
        </p:spPr>
      </p:pic>
      <p:pic>
        <p:nvPicPr>
          <p:cNvPr id="250" name="그림 249">
            <a:extLst>
              <a:ext uri="{FF2B5EF4-FFF2-40B4-BE49-F238E27FC236}">
                <a16:creationId xmlns:a16="http://schemas.microsoft.com/office/drawing/2014/main" id="{CAD9CABB-F516-F084-AA52-EE1B0242C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5" y="3057383"/>
            <a:ext cx="94775" cy="94775"/>
          </a:xfrm>
          <a:prstGeom prst="rect">
            <a:avLst/>
          </a:prstGeom>
        </p:spPr>
      </p:pic>
      <p:graphicFrame>
        <p:nvGraphicFramePr>
          <p:cNvPr id="251" name="표 250">
            <a:extLst>
              <a:ext uri="{FF2B5EF4-FFF2-40B4-BE49-F238E27FC236}">
                <a16:creationId xmlns:a16="http://schemas.microsoft.com/office/drawing/2014/main" id="{E7D91A76-AA03-81EF-6298-10D82E38C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80560"/>
              </p:ext>
            </p:extLst>
          </p:nvPr>
        </p:nvGraphicFramePr>
        <p:xfrm>
          <a:off x="6468491" y="3373584"/>
          <a:ext cx="960060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60">
                  <a:extLst>
                    <a:ext uri="{9D8B030D-6E8A-4147-A177-3AD203B41FA5}">
                      <a16:colId xmlns:a16="http://schemas.microsoft.com/office/drawing/2014/main" val="129751534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ysClr val="windowText" lastClr="000000"/>
                          </a:solidFill>
                        </a:rPr>
                        <a:t>대표이미지연결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715307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76134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91215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866957"/>
                  </a:ext>
                </a:extLst>
              </a:tr>
            </a:tbl>
          </a:graphicData>
        </a:graphic>
      </p:graphicFrame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BC926DD1-436F-28ED-20E4-78014B7E8B02}"/>
              </a:ext>
            </a:extLst>
          </p:cNvPr>
          <p:cNvGrpSpPr/>
          <p:nvPr/>
        </p:nvGrpSpPr>
        <p:grpSpPr>
          <a:xfrm>
            <a:off x="6557104" y="3636889"/>
            <a:ext cx="1044749" cy="230832"/>
            <a:chOff x="6971708" y="1291631"/>
            <a:chExt cx="1044749" cy="230832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2AA8C7D-2C9C-A016-827D-3FCF87EC9FAE}"/>
                </a:ext>
              </a:extLst>
            </p:cNvPr>
            <p:cNvSpPr/>
            <p:nvPr/>
          </p:nvSpPr>
          <p:spPr>
            <a:xfrm>
              <a:off x="6971708" y="134327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D18B1CB1-1C2E-0474-2B47-8C0B5A5A32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2777" y="1349272"/>
              <a:ext cx="102312" cy="132261"/>
              <a:chOff x="5116483" y="2486203"/>
              <a:chExt cx="182168" cy="170524"/>
            </a:xfrm>
          </p:grpSpPr>
          <p:sp>
            <p:nvSpPr>
              <p:cNvPr id="256" name="모서리가 둥근 직사각형 51">
                <a:extLst>
                  <a:ext uri="{FF2B5EF4-FFF2-40B4-BE49-F238E27FC236}">
                    <a16:creationId xmlns:a16="http://schemas.microsoft.com/office/drawing/2014/main" id="{24E63EED-79BB-63F7-D3FF-B95D2E8F2DE2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7" name="이등변 삼각형 256">
                <a:extLst>
                  <a:ext uri="{FF2B5EF4-FFF2-40B4-BE49-F238E27FC236}">
                    <a16:creationId xmlns:a16="http://schemas.microsoft.com/office/drawing/2014/main" id="{1800EA8B-28E6-EC97-DF26-8877ED72F2D3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5423B217-0997-AE89-A38F-E7F4F88EFA5E}"/>
                </a:ext>
              </a:extLst>
            </p:cNvPr>
            <p:cNvSpPr txBox="1"/>
            <p:nvPr/>
          </p:nvSpPr>
          <p:spPr>
            <a:xfrm>
              <a:off x="6972443" y="1291631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8CF4C357-294E-34AF-C7D9-0A209CD45E6B}"/>
              </a:ext>
            </a:extLst>
          </p:cNvPr>
          <p:cNvGrpSpPr/>
          <p:nvPr/>
        </p:nvGrpSpPr>
        <p:grpSpPr>
          <a:xfrm>
            <a:off x="6565866" y="3926742"/>
            <a:ext cx="1056595" cy="230832"/>
            <a:chOff x="6980470" y="1581484"/>
            <a:chExt cx="1056595" cy="230832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582463E-C08A-A496-C8A1-A5C6CA278EEA}"/>
                </a:ext>
              </a:extLst>
            </p:cNvPr>
            <p:cNvSpPr/>
            <p:nvPr/>
          </p:nvSpPr>
          <p:spPr>
            <a:xfrm>
              <a:off x="6980470" y="161156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364A037-CF52-01B7-956F-01A0EA03F8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1539" y="1617562"/>
              <a:ext cx="102312" cy="132261"/>
              <a:chOff x="5116483" y="2486203"/>
              <a:chExt cx="182168" cy="170524"/>
            </a:xfrm>
          </p:grpSpPr>
          <p:sp>
            <p:nvSpPr>
              <p:cNvPr id="262" name="모서리가 둥근 직사각형 51">
                <a:extLst>
                  <a:ext uri="{FF2B5EF4-FFF2-40B4-BE49-F238E27FC236}">
                    <a16:creationId xmlns:a16="http://schemas.microsoft.com/office/drawing/2014/main" id="{BC146938-BD91-BD04-47B6-CD890316AE38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3" name="이등변 삼각형 262">
                <a:extLst>
                  <a:ext uri="{FF2B5EF4-FFF2-40B4-BE49-F238E27FC236}">
                    <a16:creationId xmlns:a16="http://schemas.microsoft.com/office/drawing/2014/main" id="{76091241-6C28-CCB1-4AF1-E5951D27640C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A1A0080-E6D1-6A11-AC4F-D5F4DD78F29B}"/>
                </a:ext>
              </a:extLst>
            </p:cNvPr>
            <p:cNvSpPr txBox="1"/>
            <p:nvPr/>
          </p:nvSpPr>
          <p:spPr>
            <a:xfrm>
              <a:off x="6993051" y="1581484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2DEBD900-ACF7-EAF7-0E99-74AD40D3D146}"/>
              </a:ext>
            </a:extLst>
          </p:cNvPr>
          <p:cNvGrpSpPr/>
          <p:nvPr/>
        </p:nvGrpSpPr>
        <p:grpSpPr>
          <a:xfrm>
            <a:off x="6567078" y="4199447"/>
            <a:ext cx="1056595" cy="230832"/>
            <a:chOff x="6981682" y="1854189"/>
            <a:chExt cx="1056595" cy="230832"/>
          </a:xfrm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F0BBA3AA-0AB0-E48F-8F83-A294944A24C3}"/>
                </a:ext>
              </a:extLst>
            </p:cNvPr>
            <p:cNvSpPr/>
            <p:nvPr/>
          </p:nvSpPr>
          <p:spPr>
            <a:xfrm>
              <a:off x="6981682" y="1884274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060545F8-19E8-4BB4-F486-980210D8B8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2751" y="1890267"/>
              <a:ext cx="102312" cy="132261"/>
              <a:chOff x="5116483" y="2486203"/>
              <a:chExt cx="182168" cy="170524"/>
            </a:xfrm>
          </p:grpSpPr>
          <p:sp>
            <p:nvSpPr>
              <p:cNvPr id="268" name="모서리가 둥근 직사각형 51">
                <a:extLst>
                  <a:ext uri="{FF2B5EF4-FFF2-40B4-BE49-F238E27FC236}">
                    <a16:creationId xmlns:a16="http://schemas.microsoft.com/office/drawing/2014/main" id="{831F4408-BF4C-F2FB-7462-B87C5AC16F92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9" name="이등변 삼각형 268">
                <a:extLst>
                  <a:ext uri="{FF2B5EF4-FFF2-40B4-BE49-F238E27FC236}">
                    <a16:creationId xmlns:a16="http://schemas.microsoft.com/office/drawing/2014/main" id="{DFE0E7B9-A799-9149-477B-7318A38A49B8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740402C6-F611-E86B-DCA7-5F213588776A}"/>
                </a:ext>
              </a:extLst>
            </p:cNvPr>
            <p:cNvSpPr txBox="1"/>
            <p:nvPr/>
          </p:nvSpPr>
          <p:spPr>
            <a:xfrm>
              <a:off x="6994263" y="1854189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aphicFrame>
        <p:nvGraphicFramePr>
          <p:cNvPr id="270" name="표 269">
            <a:extLst>
              <a:ext uri="{FF2B5EF4-FFF2-40B4-BE49-F238E27FC236}">
                <a16:creationId xmlns:a16="http://schemas.microsoft.com/office/drawing/2014/main" id="{AD927FEF-98D8-791C-68EC-E129E8428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8034"/>
              </p:ext>
            </p:extLst>
          </p:nvPr>
        </p:nvGraphicFramePr>
        <p:xfrm>
          <a:off x="7429495" y="3370924"/>
          <a:ext cx="504825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5">
                  <a:extLst>
                    <a:ext uri="{9D8B030D-6E8A-4147-A177-3AD203B41FA5}">
                      <a16:colId xmlns:a16="http://schemas.microsoft.com/office/drawing/2014/main" val="204588268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삭제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617993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85838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87126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66220"/>
                  </a:ext>
                </a:extLst>
              </a:tr>
            </a:tbl>
          </a:graphicData>
        </a:graphic>
      </p:graphicFrame>
      <p:pic>
        <p:nvPicPr>
          <p:cNvPr id="271" name="그림 270">
            <a:extLst>
              <a:ext uri="{FF2B5EF4-FFF2-40B4-BE49-F238E27FC236}">
                <a16:creationId xmlns:a16="http://schemas.microsoft.com/office/drawing/2014/main" id="{5F19A886-3E49-C8A1-B37A-7E4D02470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77" y="3973243"/>
            <a:ext cx="94775" cy="94775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0D492B48-D2CC-156E-650C-943FA9065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79" y="4256072"/>
            <a:ext cx="94775" cy="94775"/>
          </a:xfrm>
          <a:prstGeom prst="rect">
            <a:avLst/>
          </a:prstGeom>
        </p:spPr>
      </p:pic>
      <p:graphicFrame>
        <p:nvGraphicFramePr>
          <p:cNvPr id="273" name="표 272">
            <a:extLst>
              <a:ext uri="{FF2B5EF4-FFF2-40B4-BE49-F238E27FC236}">
                <a16:creationId xmlns:a16="http://schemas.microsoft.com/office/drawing/2014/main" id="{63B09A9B-695C-84CF-FFC2-F2F08D621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45242"/>
              </p:ext>
            </p:extLst>
          </p:nvPr>
        </p:nvGraphicFramePr>
        <p:xfrm>
          <a:off x="7176021" y="4551581"/>
          <a:ext cx="960060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60">
                  <a:extLst>
                    <a:ext uri="{9D8B030D-6E8A-4147-A177-3AD203B41FA5}">
                      <a16:colId xmlns:a16="http://schemas.microsoft.com/office/drawing/2014/main" val="129751534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ysClr val="windowText" lastClr="000000"/>
                          </a:solidFill>
                        </a:rPr>
                        <a:t>대표이미지연결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715307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76134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91215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866957"/>
                  </a:ext>
                </a:extLst>
              </a:tr>
            </a:tbl>
          </a:graphicData>
        </a:graphic>
      </p:graphicFrame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5477529D-1362-CADE-0E07-85AC66CBE80F}"/>
              </a:ext>
            </a:extLst>
          </p:cNvPr>
          <p:cNvGrpSpPr/>
          <p:nvPr/>
        </p:nvGrpSpPr>
        <p:grpSpPr>
          <a:xfrm>
            <a:off x="7264634" y="4814886"/>
            <a:ext cx="1044749" cy="230832"/>
            <a:chOff x="6971708" y="1291631"/>
            <a:chExt cx="1044749" cy="230832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772A188-929D-3F47-B948-61A7BAD4FE08}"/>
                </a:ext>
              </a:extLst>
            </p:cNvPr>
            <p:cNvSpPr/>
            <p:nvPr/>
          </p:nvSpPr>
          <p:spPr>
            <a:xfrm>
              <a:off x="6971708" y="134327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3159D1A1-BF0C-9E4E-E867-4F69877D84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2777" y="1349272"/>
              <a:ext cx="102312" cy="132261"/>
              <a:chOff x="5116483" y="2486203"/>
              <a:chExt cx="182168" cy="170524"/>
            </a:xfrm>
          </p:grpSpPr>
          <p:sp>
            <p:nvSpPr>
              <p:cNvPr id="278" name="모서리가 둥근 직사각형 51">
                <a:extLst>
                  <a:ext uri="{FF2B5EF4-FFF2-40B4-BE49-F238E27FC236}">
                    <a16:creationId xmlns:a16="http://schemas.microsoft.com/office/drawing/2014/main" id="{5371AD12-64A1-A73A-D3E6-F7C12EB64D0F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9" name="이등변 삼각형 278">
                <a:extLst>
                  <a:ext uri="{FF2B5EF4-FFF2-40B4-BE49-F238E27FC236}">
                    <a16:creationId xmlns:a16="http://schemas.microsoft.com/office/drawing/2014/main" id="{840103E9-2949-B383-95FD-4FE36A903E85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7483E5C-E1F4-8B9F-2E95-372C5BBF5993}"/>
                </a:ext>
              </a:extLst>
            </p:cNvPr>
            <p:cNvSpPr txBox="1"/>
            <p:nvPr/>
          </p:nvSpPr>
          <p:spPr>
            <a:xfrm>
              <a:off x="6972443" y="1291631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1623ECCA-60BF-210A-877E-674A92965B42}"/>
              </a:ext>
            </a:extLst>
          </p:cNvPr>
          <p:cNvGrpSpPr/>
          <p:nvPr/>
        </p:nvGrpSpPr>
        <p:grpSpPr>
          <a:xfrm>
            <a:off x="7273396" y="5104739"/>
            <a:ext cx="1056595" cy="230832"/>
            <a:chOff x="6980470" y="1581484"/>
            <a:chExt cx="1056595" cy="230832"/>
          </a:xfrm>
        </p:grpSpPr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6634E34-EA16-799B-1CE1-A9218AFD0BF4}"/>
                </a:ext>
              </a:extLst>
            </p:cNvPr>
            <p:cNvSpPr/>
            <p:nvPr/>
          </p:nvSpPr>
          <p:spPr>
            <a:xfrm>
              <a:off x="6980470" y="161156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4E1FD028-347A-6AED-4ED7-4EEFB89B7B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1539" y="1617562"/>
              <a:ext cx="102312" cy="132261"/>
              <a:chOff x="5116483" y="2486203"/>
              <a:chExt cx="182168" cy="170524"/>
            </a:xfrm>
          </p:grpSpPr>
          <p:sp>
            <p:nvSpPr>
              <p:cNvPr id="284" name="모서리가 둥근 직사각형 51">
                <a:extLst>
                  <a:ext uri="{FF2B5EF4-FFF2-40B4-BE49-F238E27FC236}">
                    <a16:creationId xmlns:a16="http://schemas.microsoft.com/office/drawing/2014/main" id="{BC036C83-B486-626D-174F-56944C404F4B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5" name="이등변 삼각형 284">
                <a:extLst>
                  <a:ext uri="{FF2B5EF4-FFF2-40B4-BE49-F238E27FC236}">
                    <a16:creationId xmlns:a16="http://schemas.microsoft.com/office/drawing/2014/main" id="{98E422DE-F114-3276-C8A5-7DF601C7072D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F8438EC7-9287-6E01-B0E7-4D10A20C45C5}"/>
                </a:ext>
              </a:extLst>
            </p:cNvPr>
            <p:cNvSpPr txBox="1"/>
            <p:nvPr/>
          </p:nvSpPr>
          <p:spPr>
            <a:xfrm>
              <a:off x="6993051" y="1581484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E3E1031E-A011-5DFB-E6F8-6CA2A1CAACFB}"/>
              </a:ext>
            </a:extLst>
          </p:cNvPr>
          <p:cNvGrpSpPr/>
          <p:nvPr/>
        </p:nvGrpSpPr>
        <p:grpSpPr>
          <a:xfrm>
            <a:off x="7274608" y="5377444"/>
            <a:ext cx="1056595" cy="230832"/>
            <a:chOff x="6981682" y="1854189"/>
            <a:chExt cx="1056595" cy="230832"/>
          </a:xfrm>
        </p:grpSpPr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DE87ED4F-3DA1-1007-71DF-A375C9C31805}"/>
                </a:ext>
              </a:extLst>
            </p:cNvPr>
            <p:cNvSpPr/>
            <p:nvPr/>
          </p:nvSpPr>
          <p:spPr>
            <a:xfrm>
              <a:off x="6981682" y="1884274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698267D7-C3F8-CFC3-D013-702DA22776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2751" y="1890267"/>
              <a:ext cx="102312" cy="132261"/>
              <a:chOff x="5116483" y="2486203"/>
              <a:chExt cx="182168" cy="170524"/>
            </a:xfrm>
          </p:grpSpPr>
          <p:sp>
            <p:nvSpPr>
              <p:cNvPr id="290" name="모서리가 둥근 직사각형 51">
                <a:extLst>
                  <a:ext uri="{FF2B5EF4-FFF2-40B4-BE49-F238E27FC236}">
                    <a16:creationId xmlns:a16="http://schemas.microsoft.com/office/drawing/2014/main" id="{68A8CB4D-8BC2-A5E6-CD33-0BAD7A67BE29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1" name="이등변 삼각형 290">
                <a:extLst>
                  <a:ext uri="{FF2B5EF4-FFF2-40B4-BE49-F238E27FC236}">
                    <a16:creationId xmlns:a16="http://schemas.microsoft.com/office/drawing/2014/main" id="{82C8649E-62B2-A691-788F-55E885B68C2F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91812C35-52EB-A1B4-89B0-65A685921489}"/>
                </a:ext>
              </a:extLst>
            </p:cNvPr>
            <p:cNvSpPr txBox="1"/>
            <p:nvPr/>
          </p:nvSpPr>
          <p:spPr>
            <a:xfrm>
              <a:off x="6994263" y="1854189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aphicFrame>
        <p:nvGraphicFramePr>
          <p:cNvPr id="292" name="표 291">
            <a:extLst>
              <a:ext uri="{FF2B5EF4-FFF2-40B4-BE49-F238E27FC236}">
                <a16:creationId xmlns:a16="http://schemas.microsoft.com/office/drawing/2014/main" id="{5B9C9588-312C-7EEF-E18D-1B0FF4440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45693"/>
              </p:ext>
            </p:extLst>
          </p:nvPr>
        </p:nvGraphicFramePr>
        <p:xfrm>
          <a:off x="8137025" y="4548921"/>
          <a:ext cx="504825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5">
                  <a:extLst>
                    <a:ext uri="{9D8B030D-6E8A-4147-A177-3AD203B41FA5}">
                      <a16:colId xmlns:a16="http://schemas.microsoft.com/office/drawing/2014/main" val="204588268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삭제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617993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85838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87126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66220"/>
                  </a:ext>
                </a:extLst>
              </a:tr>
            </a:tbl>
          </a:graphicData>
        </a:graphic>
      </p:graphicFrame>
      <p:pic>
        <p:nvPicPr>
          <p:cNvPr id="293" name="그림 292">
            <a:extLst>
              <a:ext uri="{FF2B5EF4-FFF2-40B4-BE49-F238E27FC236}">
                <a16:creationId xmlns:a16="http://schemas.microsoft.com/office/drawing/2014/main" id="{2F4032AC-C925-17EE-6250-DB629981F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07" y="5151240"/>
            <a:ext cx="94775" cy="94775"/>
          </a:xfrm>
          <a:prstGeom prst="rect">
            <a:avLst/>
          </a:prstGeom>
        </p:spPr>
      </p:pic>
      <p:pic>
        <p:nvPicPr>
          <p:cNvPr id="294" name="그림 293">
            <a:extLst>
              <a:ext uri="{FF2B5EF4-FFF2-40B4-BE49-F238E27FC236}">
                <a16:creationId xmlns:a16="http://schemas.microsoft.com/office/drawing/2014/main" id="{12DEBB51-1C11-700D-A559-D55490981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09" y="5434069"/>
            <a:ext cx="94775" cy="94775"/>
          </a:xfrm>
          <a:prstGeom prst="rect">
            <a:avLst/>
          </a:prstGeom>
        </p:spPr>
      </p:pic>
      <p:sp>
        <p:nvSpPr>
          <p:cNvPr id="295" name="말풍선: 타원형 294">
            <a:extLst>
              <a:ext uri="{FF2B5EF4-FFF2-40B4-BE49-F238E27FC236}">
                <a16:creationId xmlns:a16="http://schemas.microsoft.com/office/drawing/2014/main" id="{7A92A2C5-A6C8-C47A-7670-F3DD73B5B090}"/>
              </a:ext>
            </a:extLst>
          </p:cNvPr>
          <p:cNvSpPr/>
          <p:nvPr/>
        </p:nvSpPr>
        <p:spPr>
          <a:xfrm>
            <a:off x="8234782" y="3454348"/>
            <a:ext cx="1561269" cy="836212"/>
          </a:xfrm>
          <a:prstGeom prst="wedgeEllipseCallout">
            <a:avLst>
              <a:gd name="adj1" fmla="val -120513"/>
              <a:gd name="adj2" fmla="val -13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대표이미지</a:t>
            </a:r>
            <a:r>
              <a:rPr lang="ko-KR" altLang="en-US" sz="1000" dirty="0">
                <a:solidFill>
                  <a:schemeClr val="bg1"/>
                </a:solidFill>
              </a:rPr>
              <a:t> 분할 개수에 따라 </a:t>
            </a:r>
            <a:r>
              <a:rPr lang="ko-KR" altLang="en-US" sz="1000" dirty="0" err="1">
                <a:solidFill>
                  <a:schemeClr val="bg1"/>
                </a:solidFill>
              </a:rPr>
              <a:t>선택값</a:t>
            </a:r>
            <a:r>
              <a:rPr lang="ko-KR" altLang="en-US" sz="1000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296" name="사각형: 둥근 모서리 295">
            <a:extLst>
              <a:ext uri="{FF2B5EF4-FFF2-40B4-BE49-F238E27FC236}">
                <a16:creationId xmlns:a16="http://schemas.microsoft.com/office/drawing/2014/main" id="{C0D32F76-90DA-B355-0D23-2E8113989A39}"/>
              </a:ext>
            </a:extLst>
          </p:cNvPr>
          <p:cNvSpPr/>
          <p:nvPr/>
        </p:nvSpPr>
        <p:spPr>
          <a:xfrm>
            <a:off x="7770240" y="5777171"/>
            <a:ext cx="464542" cy="15554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미리보기</a:t>
            </a:r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9ACCC1BC-9688-EE28-047E-C15B8396B00D}"/>
              </a:ext>
            </a:extLst>
          </p:cNvPr>
          <p:cNvSpPr/>
          <p:nvPr/>
        </p:nvSpPr>
        <p:spPr>
          <a:xfrm>
            <a:off x="8292833" y="5770559"/>
            <a:ext cx="349017" cy="15554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저장</a:t>
            </a:r>
          </a:p>
        </p:txBody>
      </p:sp>
      <p:sp>
        <p:nvSpPr>
          <p:cNvPr id="298" name="말풍선: 타원형 297">
            <a:extLst>
              <a:ext uri="{FF2B5EF4-FFF2-40B4-BE49-F238E27FC236}">
                <a16:creationId xmlns:a16="http://schemas.microsoft.com/office/drawing/2014/main" id="{BDB09048-6B6A-08EA-2103-6CF8D0A6A9DB}"/>
              </a:ext>
            </a:extLst>
          </p:cNvPr>
          <p:cNvSpPr/>
          <p:nvPr/>
        </p:nvSpPr>
        <p:spPr>
          <a:xfrm>
            <a:off x="8797922" y="5932720"/>
            <a:ext cx="998129" cy="836212"/>
          </a:xfrm>
          <a:prstGeom prst="wedgeEllipseCallout">
            <a:avLst>
              <a:gd name="adj1" fmla="val -111758"/>
              <a:gd name="adj2" fmla="val -549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입력 중 미리보기 기능 필요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AF77F7-E08D-2C11-A654-F85EBDAEB49F}"/>
              </a:ext>
            </a:extLst>
          </p:cNvPr>
          <p:cNvSpPr/>
          <p:nvPr/>
        </p:nvSpPr>
        <p:spPr>
          <a:xfrm>
            <a:off x="4831477" y="981713"/>
            <a:ext cx="1559884" cy="1036658"/>
          </a:xfrm>
          <a:prstGeom prst="rect">
            <a:avLst/>
          </a:prstGeom>
          <a:solidFill>
            <a:schemeClr val="accent1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말풍선: 타원형 302">
            <a:extLst>
              <a:ext uri="{FF2B5EF4-FFF2-40B4-BE49-F238E27FC236}">
                <a16:creationId xmlns:a16="http://schemas.microsoft.com/office/drawing/2014/main" id="{5F9506DF-9D8A-0B4A-6515-2CB88E8CA87E}"/>
              </a:ext>
            </a:extLst>
          </p:cNvPr>
          <p:cNvSpPr/>
          <p:nvPr/>
        </p:nvSpPr>
        <p:spPr>
          <a:xfrm>
            <a:off x="4311495" y="291624"/>
            <a:ext cx="1174997" cy="562908"/>
          </a:xfrm>
          <a:prstGeom prst="wedgeEllipseCallout">
            <a:avLst>
              <a:gd name="adj1" fmla="val 7032"/>
              <a:gd name="adj2" fmla="val 97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신규개발과 연결</a:t>
            </a:r>
          </a:p>
        </p:txBody>
      </p:sp>
      <p:sp>
        <p:nvSpPr>
          <p:cNvPr id="302" name="말풍선: 타원형 301">
            <a:extLst>
              <a:ext uri="{FF2B5EF4-FFF2-40B4-BE49-F238E27FC236}">
                <a16:creationId xmlns:a16="http://schemas.microsoft.com/office/drawing/2014/main" id="{2503E7D7-B44D-A6BC-7373-D3E0C4338131}"/>
              </a:ext>
            </a:extLst>
          </p:cNvPr>
          <p:cNvSpPr/>
          <p:nvPr/>
        </p:nvSpPr>
        <p:spPr>
          <a:xfrm>
            <a:off x="6141786" y="217399"/>
            <a:ext cx="848159" cy="562908"/>
          </a:xfrm>
          <a:prstGeom prst="wedgeEllipseCallout">
            <a:avLst>
              <a:gd name="adj1" fmla="val -39049"/>
              <a:gd name="adj2" fmla="val 120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포럼과 연결</a:t>
            </a:r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44EF3D91-B59E-F08E-9A55-7D81F9870B24}"/>
              </a:ext>
            </a:extLst>
          </p:cNvPr>
          <p:cNvSpPr/>
          <p:nvPr/>
        </p:nvSpPr>
        <p:spPr>
          <a:xfrm>
            <a:off x="1912707" y="330954"/>
            <a:ext cx="1342508" cy="562908"/>
          </a:xfrm>
          <a:prstGeom prst="wedgeEllipseCallout">
            <a:avLst>
              <a:gd name="adj1" fmla="val -39049"/>
              <a:gd name="adj2" fmla="val 120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클릭시</a:t>
            </a:r>
            <a:r>
              <a:rPr lang="ko-KR" altLang="en-US" sz="1000" dirty="0">
                <a:solidFill>
                  <a:schemeClr val="bg1"/>
                </a:solidFill>
              </a:rPr>
              <a:t> 팝업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뒷장 확인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503A2989-EBAA-C135-B1FB-7FAC5FD2C113}"/>
              </a:ext>
            </a:extLst>
          </p:cNvPr>
          <p:cNvSpPr/>
          <p:nvPr/>
        </p:nvSpPr>
        <p:spPr>
          <a:xfrm>
            <a:off x="215466" y="5991151"/>
            <a:ext cx="1326345" cy="562908"/>
          </a:xfrm>
          <a:prstGeom prst="wedgeEllipseCallout">
            <a:avLst>
              <a:gd name="adj1" fmla="val -29809"/>
              <a:gd name="adj2" fmla="val -174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디폴트 값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텍스트 입력 변경 가능</a:t>
            </a: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E46ABB07-A6D7-5D4D-8380-FC6F2D5953AD}"/>
              </a:ext>
            </a:extLst>
          </p:cNvPr>
          <p:cNvSpPr/>
          <p:nvPr/>
        </p:nvSpPr>
        <p:spPr>
          <a:xfrm>
            <a:off x="1912707" y="6190292"/>
            <a:ext cx="2046172" cy="562908"/>
          </a:xfrm>
          <a:prstGeom prst="wedgeEllipseCallout">
            <a:avLst>
              <a:gd name="adj1" fmla="val -13292"/>
              <a:gd name="adj2" fmla="val -162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가격 및 입력 텍스트가 표출되는 </a:t>
            </a:r>
            <a:r>
              <a:rPr lang="ko-KR" altLang="en-US" sz="1000">
                <a:solidFill>
                  <a:schemeClr val="bg1"/>
                </a:solidFill>
              </a:rPr>
              <a:t>이미지버튼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  <a:r>
              <a:rPr lang="ko-KR" altLang="en-US" sz="1000" dirty="0">
                <a:solidFill>
                  <a:schemeClr val="bg1"/>
                </a:solidFill>
              </a:rPr>
              <a:t>으로 구현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ADC5FAEC-7428-C6E4-1BDF-3C3143954414}"/>
              </a:ext>
            </a:extLst>
          </p:cNvPr>
          <p:cNvSpPr/>
          <p:nvPr/>
        </p:nvSpPr>
        <p:spPr>
          <a:xfrm>
            <a:off x="4086543" y="6008068"/>
            <a:ext cx="1985287" cy="717330"/>
          </a:xfrm>
          <a:prstGeom prst="wedgeEllipseCallout">
            <a:avLst>
              <a:gd name="adj1" fmla="val -30999"/>
              <a:gd name="adj2" fmla="val -151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단가표 업로드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메인에서 단가표 버튼 </a:t>
            </a:r>
            <a:r>
              <a:rPr lang="ko-KR" altLang="en-US" sz="1000" dirty="0" err="1">
                <a:solidFill>
                  <a:schemeClr val="bg1"/>
                </a:solidFill>
              </a:rPr>
              <a:t>클릭시</a:t>
            </a:r>
            <a:r>
              <a:rPr lang="ko-KR" altLang="en-US" sz="1000" dirty="0">
                <a:solidFill>
                  <a:schemeClr val="bg1"/>
                </a:solidFill>
              </a:rPr>
              <a:t> 단가표 표출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8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D48090-097F-AB72-8683-9FB0B19F2B66}"/>
              </a:ext>
            </a:extLst>
          </p:cNvPr>
          <p:cNvSpPr txBox="1"/>
          <p:nvPr/>
        </p:nvSpPr>
        <p:spPr>
          <a:xfrm>
            <a:off x="593450" y="991128"/>
            <a:ext cx="1672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○</a:t>
            </a:r>
            <a:r>
              <a:rPr lang="ko-KR" altLang="en-US" sz="900" dirty="0"/>
              <a:t>  카테고리 항목 입력</a:t>
            </a: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2B67A62D-87CC-8AD5-91E5-E74AB2CB3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8494"/>
              </p:ext>
            </p:extLst>
          </p:nvPr>
        </p:nvGraphicFramePr>
        <p:xfrm>
          <a:off x="660563" y="1293090"/>
          <a:ext cx="7038223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98">
                  <a:extLst>
                    <a:ext uri="{9D8B030D-6E8A-4147-A177-3AD203B41FA5}">
                      <a16:colId xmlns:a16="http://schemas.microsoft.com/office/drawing/2014/main" val="1883633388"/>
                    </a:ext>
                  </a:extLst>
                </a:gridCol>
                <a:gridCol w="1062094">
                  <a:extLst>
                    <a:ext uri="{9D8B030D-6E8A-4147-A177-3AD203B41FA5}">
                      <a16:colId xmlns:a16="http://schemas.microsoft.com/office/drawing/2014/main" val="1812910688"/>
                    </a:ext>
                  </a:extLst>
                </a:gridCol>
                <a:gridCol w="2547250">
                  <a:extLst>
                    <a:ext uri="{9D8B030D-6E8A-4147-A177-3AD203B41FA5}">
                      <a16:colId xmlns:a16="http://schemas.microsoft.com/office/drawing/2014/main" val="3067450346"/>
                    </a:ext>
                  </a:extLst>
                </a:gridCol>
                <a:gridCol w="839543">
                  <a:extLst>
                    <a:ext uri="{9D8B030D-6E8A-4147-A177-3AD203B41FA5}">
                      <a16:colId xmlns:a16="http://schemas.microsoft.com/office/drawing/2014/main" val="2236074740"/>
                    </a:ext>
                  </a:extLst>
                </a:gridCol>
                <a:gridCol w="715519">
                  <a:extLst>
                    <a:ext uri="{9D8B030D-6E8A-4147-A177-3AD203B41FA5}">
                      <a16:colId xmlns:a16="http://schemas.microsoft.com/office/drawing/2014/main" val="762097129"/>
                    </a:ext>
                  </a:extLst>
                </a:gridCol>
                <a:gridCol w="715519">
                  <a:extLst>
                    <a:ext uri="{9D8B030D-6E8A-4147-A177-3AD203B41FA5}">
                      <a16:colId xmlns:a16="http://schemas.microsoft.com/office/drawing/2014/main" val="1960955398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카테고리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아이템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가격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이미지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21561"/>
                  </a:ext>
                </a:extLst>
              </a:tr>
              <a:tr h="261916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    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숫자입력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원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2468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96847"/>
                  </a:ext>
                </a:extLst>
              </a:tr>
              <a:tr h="2619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입력           단가협의         텍스트입력           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텍스트입력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577778"/>
                  </a:ext>
                </a:extLst>
              </a:tr>
            </a:tbl>
          </a:graphicData>
        </a:graphic>
      </p:graphicFrame>
      <p:sp>
        <p:nvSpPr>
          <p:cNvPr id="75" name="직사각형 74">
            <a:extLst>
              <a:ext uri="{FF2B5EF4-FFF2-40B4-BE49-F238E27FC236}">
                <a16:creationId xmlns:a16="http://schemas.microsoft.com/office/drawing/2014/main" id="{0E147508-95AB-FFC3-AF0E-A970F646E08F}"/>
              </a:ext>
            </a:extLst>
          </p:cNvPr>
          <p:cNvSpPr/>
          <p:nvPr/>
        </p:nvSpPr>
        <p:spPr>
          <a:xfrm>
            <a:off x="881403" y="1847468"/>
            <a:ext cx="712038" cy="24222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6333AC9C-D716-994A-CDB4-9EB80013431B}"/>
              </a:ext>
            </a:extLst>
          </p:cNvPr>
          <p:cNvSpPr/>
          <p:nvPr/>
        </p:nvSpPr>
        <p:spPr>
          <a:xfrm>
            <a:off x="2124959" y="1616711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E2616C5-D200-7960-B165-377EBEF9264B}"/>
              </a:ext>
            </a:extLst>
          </p:cNvPr>
          <p:cNvSpPr/>
          <p:nvPr/>
        </p:nvSpPr>
        <p:spPr>
          <a:xfrm>
            <a:off x="2125846" y="1883748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7122479-51EF-6858-9B7F-13B16FFE4488}"/>
              </a:ext>
            </a:extLst>
          </p:cNvPr>
          <p:cNvSpPr/>
          <p:nvPr/>
        </p:nvSpPr>
        <p:spPr>
          <a:xfrm>
            <a:off x="2135261" y="2134851"/>
            <a:ext cx="478376" cy="1450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상세 입력</a:t>
            </a:r>
            <a:endParaRPr lang="ko-KR" altLang="en-US" sz="923" b="1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151293-B2D9-2A44-C66D-79A26666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61" y="1616711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3">
            <a:extLst>
              <a:ext uri="{FF2B5EF4-FFF2-40B4-BE49-F238E27FC236}">
                <a16:creationId xmlns:a16="http://schemas.microsoft.com/office/drawing/2014/main" id="{1A56EACA-30B4-5A74-897A-D439308AE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44" y="1627789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3">
            <a:extLst>
              <a:ext uri="{FF2B5EF4-FFF2-40B4-BE49-F238E27FC236}">
                <a16:creationId xmlns:a16="http://schemas.microsoft.com/office/drawing/2014/main" id="{4608F1B3-E1B7-88FA-209B-1D8B669B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29" y="1626236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">
            <a:extLst>
              <a:ext uri="{FF2B5EF4-FFF2-40B4-BE49-F238E27FC236}">
                <a16:creationId xmlns:a16="http://schemas.microsoft.com/office/drawing/2014/main" id="{DC108F80-BCE1-182B-9B3D-1D97D4EC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65" y="1882000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">
            <a:extLst>
              <a:ext uri="{FF2B5EF4-FFF2-40B4-BE49-F238E27FC236}">
                <a16:creationId xmlns:a16="http://schemas.microsoft.com/office/drawing/2014/main" id="{B927BA2B-4711-7CB2-E998-FE1D4237B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014" y="1893273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">
            <a:extLst>
              <a:ext uri="{FF2B5EF4-FFF2-40B4-BE49-F238E27FC236}">
                <a16:creationId xmlns:a16="http://schemas.microsoft.com/office/drawing/2014/main" id="{2DE53069-49F7-0585-49A3-0933EF1E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29" y="1891525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E15637AE-8801-2A02-6CB4-904D52A7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29" y="2129921"/>
            <a:ext cx="127664" cy="1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3">
            <a:extLst>
              <a:ext uri="{FF2B5EF4-FFF2-40B4-BE49-F238E27FC236}">
                <a16:creationId xmlns:a16="http://schemas.microsoft.com/office/drawing/2014/main" id="{1550F326-C821-3E26-E82D-2852752C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96" y="2140868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3">
            <a:extLst>
              <a:ext uri="{FF2B5EF4-FFF2-40B4-BE49-F238E27FC236}">
                <a16:creationId xmlns:a16="http://schemas.microsoft.com/office/drawing/2014/main" id="{0A0B3736-FC4E-C5F1-420F-A01ABBBD9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81" y="2148840"/>
            <a:ext cx="105507" cy="10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FBE42D-1CC8-AE1A-203F-6FEA45A4AE35}"/>
              </a:ext>
            </a:extLst>
          </p:cNvPr>
          <p:cNvSpPr/>
          <p:nvPr/>
        </p:nvSpPr>
        <p:spPr>
          <a:xfrm>
            <a:off x="4693660" y="1592023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pic>
        <p:nvPicPr>
          <p:cNvPr id="89" name="Picture 3">
            <a:extLst>
              <a:ext uri="{FF2B5EF4-FFF2-40B4-BE49-F238E27FC236}">
                <a16:creationId xmlns:a16="http://schemas.microsoft.com/office/drawing/2014/main" id="{AC39ADDF-9BA4-6EC3-300E-88563145C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4874959" y="1891497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B8587D-316E-B521-515D-AEA2B8C78A36}"/>
              </a:ext>
            </a:extLst>
          </p:cNvPr>
          <p:cNvSpPr/>
          <p:nvPr/>
        </p:nvSpPr>
        <p:spPr>
          <a:xfrm>
            <a:off x="4785702" y="2122335"/>
            <a:ext cx="499427" cy="124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pic>
        <p:nvPicPr>
          <p:cNvPr id="93" name="Picture 3">
            <a:extLst>
              <a:ext uri="{FF2B5EF4-FFF2-40B4-BE49-F238E27FC236}">
                <a16:creationId xmlns:a16="http://schemas.microsoft.com/office/drawing/2014/main" id="{3546F502-CC75-94A5-032A-FFA6B8BC9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7309537" y="1634427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3">
            <a:extLst>
              <a:ext uri="{FF2B5EF4-FFF2-40B4-BE49-F238E27FC236}">
                <a16:creationId xmlns:a16="http://schemas.microsoft.com/office/drawing/2014/main" id="{CC7CCA0B-BB56-A3F3-5702-09CE6A295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7309537" y="1882452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3">
            <a:extLst>
              <a:ext uri="{FF2B5EF4-FFF2-40B4-BE49-F238E27FC236}">
                <a16:creationId xmlns:a16="http://schemas.microsoft.com/office/drawing/2014/main" id="{BC5C91F7-4258-F125-DF40-DAED1AE85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7309537" y="2155756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8276EBB-F587-F06B-C2D1-D852104C8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671256"/>
              </p:ext>
            </p:extLst>
          </p:nvPr>
        </p:nvGraphicFramePr>
        <p:xfrm>
          <a:off x="7699166" y="1294310"/>
          <a:ext cx="960060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60">
                  <a:extLst>
                    <a:ext uri="{9D8B030D-6E8A-4147-A177-3AD203B41FA5}">
                      <a16:colId xmlns:a16="http://schemas.microsoft.com/office/drawing/2014/main" val="129751534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ysClr val="windowText" lastClr="000000"/>
                          </a:solidFill>
                        </a:rPr>
                        <a:t>대표이미지연결</a:t>
                      </a: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715307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76134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91215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86695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B72D4D-8ED2-00E3-4C96-0EC9254FD38D}"/>
              </a:ext>
            </a:extLst>
          </p:cNvPr>
          <p:cNvGrpSpPr/>
          <p:nvPr/>
        </p:nvGrpSpPr>
        <p:grpSpPr>
          <a:xfrm>
            <a:off x="7787779" y="1557615"/>
            <a:ext cx="1044749" cy="230832"/>
            <a:chOff x="6971708" y="1291631"/>
            <a:chExt cx="1044749" cy="230832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56149A7D-F3C4-8E6B-2DF4-A650A9A8FE28}"/>
                </a:ext>
              </a:extLst>
            </p:cNvPr>
            <p:cNvSpPr/>
            <p:nvPr/>
          </p:nvSpPr>
          <p:spPr>
            <a:xfrm>
              <a:off x="6971708" y="134327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A5AFB588-AFB5-C1A2-E2AC-8EBA0D989E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2777" y="1349272"/>
              <a:ext cx="102312" cy="132261"/>
              <a:chOff x="5116483" y="2486203"/>
              <a:chExt cx="182168" cy="170524"/>
            </a:xfrm>
          </p:grpSpPr>
          <p:sp>
            <p:nvSpPr>
              <p:cNvPr id="195" name="모서리가 둥근 직사각형 51">
                <a:extLst>
                  <a:ext uri="{FF2B5EF4-FFF2-40B4-BE49-F238E27FC236}">
                    <a16:creationId xmlns:a16="http://schemas.microsoft.com/office/drawing/2014/main" id="{C4E71842-CF93-3E52-4C44-769F08EDF331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6" name="이등변 삼각형 195">
                <a:extLst>
                  <a:ext uri="{FF2B5EF4-FFF2-40B4-BE49-F238E27FC236}">
                    <a16:creationId xmlns:a16="http://schemas.microsoft.com/office/drawing/2014/main" id="{623F98CD-4936-7124-A555-A7D04D4E5274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5A8AAE2-3B0D-F2C8-9C14-856510EDDFC8}"/>
                </a:ext>
              </a:extLst>
            </p:cNvPr>
            <p:cNvSpPr txBox="1"/>
            <p:nvPr/>
          </p:nvSpPr>
          <p:spPr>
            <a:xfrm>
              <a:off x="6972443" y="1291631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E1A8B8-A25C-EC22-3C16-242B710B2C0F}"/>
              </a:ext>
            </a:extLst>
          </p:cNvPr>
          <p:cNvGrpSpPr/>
          <p:nvPr/>
        </p:nvGrpSpPr>
        <p:grpSpPr>
          <a:xfrm>
            <a:off x="7796541" y="1847468"/>
            <a:ext cx="1056595" cy="230832"/>
            <a:chOff x="6980470" y="1581484"/>
            <a:chExt cx="1056595" cy="230832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094C225F-6A3F-FB1E-620C-1CDFD64A5D51}"/>
                </a:ext>
              </a:extLst>
            </p:cNvPr>
            <p:cNvSpPr/>
            <p:nvPr/>
          </p:nvSpPr>
          <p:spPr>
            <a:xfrm>
              <a:off x="6980470" y="1611569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3252E9D2-143F-BC9A-8E39-F4BE63077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1539" y="1617562"/>
              <a:ext cx="102312" cy="132261"/>
              <a:chOff x="5116483" y="2486203"/>
              <a:chExt cx="182168" cy="170524"/>
            </a:xfrm>
          </p:grpSpPr>
          <p:sp>
            <p:nvSpPr>
              <p:cNvPr id="202" name="모서리가 둥근 직사각형 51">
                <a:extLst>
                  <a:ext uri="{FF2B5EF4-FFF2-40B4-BE49-F238E27FC236}">
                    <a16:creationId xmlns:a16="http://schemas.microsoft.com/office/drawing/2014/main" id="{6DBE82A4-CCF5-BA66-03EE-8EBC4B480861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3" name="이등변 삼각형 202">
                <a:extLst>
                  <a:ext uri="{FF2B5EF4-FFF2-40B4-BE49-F238E27FC236}">
                    <a16:creationId xmlns:a16="http://schemas.microsoft.com/office/drawing/2014/main" id="{6150ECBC-84F2-DE0D-9B1A-C9EBA518D1DD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1580D20-CE74-80B1-59B6-822836A4A94C}"/>
                </a:ext>
              </a:extLst>
            </p:cNvPr>
            <p:cNvSpPr txBox="1"/>
            <p:nvPr/>
          </p:nvSpPr>
          <p:spPr>
            <a:xfrm>
              <a:off x="6993051" y="1581484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75871F-CC61-D892-774A-DA8112614A61}"/>
              </a:ext>
            </a:extLst>
          </p:cNvPr>
          <p:cNvGrpSpPr/>
          <p:nvPr/>
        </p:nvGrpSpPr>
        <p:grpSpPr>
          <a:xfrm>
            <a:off x="7797753" y="2120173"/>
            <a:ext cx="1056595" cy="230832"/>
            <a:chOff x="6981682" y="1854189"/>
            <a:chExt cx="1056595" cy="230832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EFB7CCB-A688-C884-752A-81D08D0BA27D}"/>
                </a:ext>
              </a:extLst>
            </p:cNvPr>
            <p:cNvSpPr/>
            <p:nvPr/>
          </p:nvSpPr>
          <p:spPr>
            <a:xfrm>
              <a:off x="6981682" y="1884274"/>
              <a:ext cx="773382" cy="14413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8CB0059D-6CAA-9885-74CA-54FCA4E55D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52751" y="1890267"/>
              <a:ext cx="102312" cy="132261"/>
              <a:chOff x="5116483" y="2486203"/>
              <a:chExt cx="182168" cy="170524"/>
            </a:xfrm>
          </p:grpSpPr>
          <p:sp>
            <p:nvSpPr>
              <p:cNvPr id="208" name="모서리가 둥근 직사각형 51">
                <a:extLst>
                  <a:ext uri="{FF2B5EF4-FFF2-40B4-BE49-F238E27FC236}">
                    <a16:creationId xmlns:a16="http://schemas.microsoft.com/office/drawing/2014/main" id="{D24A29FE-15FC-4DE9-B90A-1C9EF702DEC1}"/>
                  </a:ext>
                </a:extLst>
              </p:cNvPr>
              <p:cNvSpPr/>
              <p:nvPr/>
            </p:nvSpPr>
            <p:spPr>
              <a:xfrm>
                <a:off x="5116483" y="2486203"/>
                <a:ext cx="182168" cy="170524"/>
              </a:xfrm>
              <a:prstGeom prst="roundRect">
                <a:avLst>
                  <a:gd name="adj" fmla="val 7946"/>
                </a:avLst>
              </a:prstGeom>
              <a:gradFill flip="none" rotWithShape="1">
                <a:gsLst>
                  <a:gs pos="0">
                    <a:schemeClr val="bg1"/>
                  </a:gs>
                  <a:gs pos="59000">
                    <a:schemeClr val="bg1"/>
                  </a:gs>
                  <a:gs pos="100000">
                    <a:schemeClr val="bg1">
                      <a:lumMod val="75000"/>
                      <a:alpha val="24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9" name="이등변 삼각형 208">
                <a:extLst>
                  <a:ext uri="{FF2B5EF4-FFF2-40B4-BE49-F238E27FC236}">
                    <a16:creationId xmlns:a16="http://schemas.microsoft.com/office/drawing/2014/main" id="{BAEAA1EB-238C-A375-7882-4B3DDF750017}"/>
                  </a:ext>
                </a:extLst>
              </p:cNvPr>
              <p:cNvSpPr/>
              <p:nvPr/>
            </p:nvSpPr>
            <p:spPr>
              <a:xfrm rot="10800000" flipH="1">
                <a:off x="5171925" y="2547825"/>
                <a:ext cx="71284" cy="7263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80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D5F8D04-1111-CA34-FC5A-F0F8FE972DD1}"/>
                </a:ext>
              </a:extLst>
            </p:cNvPr>
            <p:cNvSpPr txBox="1"/>
            <p:nvPr/>
          </p:nvSpPr>
          <p:spPr>
            <a:xfrm>
              <a:off x="6994263" y="1854189"/>
              <a:ext cx="10440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번호 선택</a:t>
              </a: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D638783-648C-0981-5886-9962D34C0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96949"/>
              </p:ext>
            </p:extLst>
          </p:nvPr>
        </p:nvGraphicFramePr>
        <p:xfrm>
          <a:off x="8660170" y="1291650"/>
          <a:ext cx="504825" cy="1047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5">
                  <a:extLst>
                    <a:ext uri="{9D8B030D-6E8A-4147-A177-3AD203B41FA5}">
                      <a16:colId xmlns:a16="http://schemas.microsoft.com/office/drawing/2014/main" val="2045882682"/>
                    </a:ext>
                  </a:extLst>
                </a:gridCol>
              </a:tblGrid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삭제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617993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485838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287126"/>
                  </a:ext>
                </a:extLst>
              </a:tr>
              <a:tr h="2619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66220"/>
                  </a:ext>
                </a:extLst>
              </a:tr>
            </a:tbl>
          </a:graphicData>
        </a:graphic>
      </p:graphicFrame>
      <p:pic>
        <p:nvPicPr>
          <p:cNvPr id="91" name="그림 90">
            <a:extLst>
              <a:ext uri="{FF2B5EF4-FFF2-40B4-BE49-F238E27FC236}">
                <a16:creationId xmlns:a16="http://schemas.microsoft.com/office/drawing/2014/main" id="{4428D9EC-92CA-CAF9-71BC-4C81AA331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352" y="1893969"/>
            <a:ext cx="94775" cy="9477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5C876C9C-5D02-57E5-6370-A814E4BCC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54" y="2176798"/>
            <a:ext cx="94775" cy="94775"/>
          </a:xfrm>
          <a:prstGeom prst="rect">
            <a:avLst/>
          </a:prstGeom>
        </p:spPr>
      </p:pic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A2DC759F-7FE4-2BB5-045C-1E32EF536451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613637" y="2207356"/>
            <a:ext cx="770312" cy="912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0" name="그림 299">
            <a:extLst>
              <a:ext uri="{FF2B5EF4-FFF2-40B4-BE49-F238E27FC236}">
                <a16:creationId xmlns:a16="http://schemas.microsoft.com/office/drawing/2014/main" id="{FE4A8F9E-6707-76FF-8608-A2F42F769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077" y="2513533"/>
            <a:ext cx="4634348" cy="313636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6F02D2-D570-39F1-EA1F-C2D0C64DB3D6}"/>
              </a:ext>
            </a:extLst>
          </p:cNvPr>
          <p:cNvSpPr/>
          <p:nvPr/>
        </p:nvSpPr>
        <p:spPr>
          <a:xfrm>
            <a:off x="3522145" y="2881834"/>
            <a:ext cx="4628280" cy="407881"/>
          </a:xfrm>
          <a:prstGeom prst="rect">
            <a:avLst/>
          </a:prstGeom>
          <a:solidFill>
            <a:srgbClr val="314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13BE3-83B1-1E00-3426-1B5386B6475A}"/>
              </a:ext>
            </a:extLst>
          </p:cNvPr>
          <p:cNvSpPr txBox="1"/>
          <p:nvPr/>
        </p:nvSpPr>
        <p:spPr>
          <a:xfrm>
            <a:off x="3594967" y="2947274"/>
            <a:ext cx="2470698" cy="276999"/>
          </a:xfrm>
          <a:prstGeom prst="rect">
            <a:avLst/>
          </a:prstGeom>
          <a:solidFill>
            <a:srgbClr val="3148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E6E6E6"/>
                </a:solidFill>
              </a:rPr>
              <a:t>아이템 상세 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4B12A5-6D2D-D36F-EB19-105F486C0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4246" y="3289713"/>
            <a:ext cx="4616180" cy="2360189"/>
          </a:xfrm>
          <a:prstGeom prst="rect">
            <a:avLst/>
          </a:prstGeo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674EB266-1856-0215-AFAD-93F46D26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28693"/>
              </p:ext>
            </p:extLst>
          </p:nvPr>
        </p:nvGraphicFramePr>
        <p:xfrm>
          <a:off x="3691719" y="3542454"/>
          <a:ext cx="4271406" cy="1620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206">
                  <a:extLst>
                    <a:ext uri="{9D8B030D-6E8A-4147-A177-3AD203B41FA5}">
                      <a16:colId xmlns:a16="http://schemas.microsoft.com/office/drawing/2014/main" val="3404517724"/>
                    </a:ext>
                  </a:extLst>
                </a:gridCol>
                <a:gridCol w="3610200">
                  <a:extLst>
                    <a:ext uri="{9D8B030D-6E8A-4147-A177-3AD203B41FA5}">
                      <a16:colId xmlns:a16="http://schemas.microsoft.com/office/drawing/2014/main" val="3063645382"/>
                    </a:ext>
                  </a:extLst>
                </a:gridCol>
              </a:tblGrid>
              <a:tr h="302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800486"/>
                  </a:ext>
                </a:extLst>
              </a:tr>
              <a:tr h="860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세부내역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321875"/>
                  </a:ext>
                </a:extLst>
              </a:tr>
              <a:tr h="45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523176"/>
                  </a:ext>
                </a:extLst>
              </a:tr>
            </a:tbl>
          </a:graphicData>
        </a:graphic>
      </p:graphicFrame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DAC1C8A1-27BB-278F-9B49-B10B926A0775}"/>
              </a:ext>
            </a:extLst>
          </p:cNvPr>
          <p:cNvSpPr/>
          <p:nvPr/>
        </p:nvSpPr>
        <p:spPr>
          <a:xfrm>
            <a:off x="7613270" y="5325789"/>
            <a:ext cx="349017" cy="15554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저장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7CA3722-426C-780E-65DA-3E5914369CE9}"/>
              </a:ext>
            </a:extLst>
          </p:cNvPr>
          <p:cNvSpPr/>
          <p:nvPr/>
        </p:nvSpPr>
        <p:spPr>
          <a:xfrm>
            <a:off x="4616160" y="3615748"/>
            <a:ext cx="2499203" cy="15690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F4E54BA2-0421-64F9-DE65-B9EBA38FB8C5}"/>
              </a:ext>
            </a:extLst>
          </p:cNvPr>
          <p:cNvSpPr/>
          <p:nvPr/>
        </p:nvSpPr>
        <p:spPr>
          <a:xfrm>
            <a:off x="4616160" y="3929127"/>
            <a:ext cx="2499203" cy="68526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63089-4831-7AD6-9C44-6AC3AB8AA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3121" r="9715" b="10153"/>
          <a:stretch/>
        </p:blipFill>
        <p:spPr bwMode="auto">
          <a:xfrm>
            <a:off x="6088094" y="4874456"/>
            <a:ext cx="111229" cy="1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0FFB45-BE08-B6A0-7FB8-5D94F6C2B097}"/>
              </a:ext>
            </a:extLst>
          </p:cNvPr>
          <p:cNvSpPr/>
          <p:nvPr/>
        </p:nvSpPr>
        <p:spPr>
          <a:xfrm>
            <a:off x="4616160" y="4867127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5E597361-4DB3-9356-F43F-5117840E2AF4}"/>
              </a:ext>
            </a:extLst>
          </p:cNvPr>
          <p:cNvSpPr/>
          <p:nvPr/>
        </p:nvSpPr>
        <p:spPr>
          <a:xfrm>
            <a:off x="1912707" y="5649902"/>
            <a:ext cx="1849596" cy="776180"/>
          </a:xfrm>
          <a:prstGeom prst="wedgeEllipseCallout">
            <a:avLst>
              <a:gd name="adj1" fmla="val 77344"/>
              <a:gd name="adj2" fmla="val -137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이미지 등록 시 아이템  내용 부분 클릭하여 팝업으로 이미지 내용 확인</a:t>
            </a:r>
          </a:p>
        </p:txBody>
      </p:sp>
    </p:spTree>
    <p:extLst>
      <p:ext uri="{BB962C8B-B14F-4D97-AF65-F5344CB8AC3E}">
        <p14:creationId xmlns:p14="http://schemas.microsoft.com/office/powerpoint/2010/main" val="307324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13A572-A8B4-692C-7181-AB85015AEFE0}"/>
              </a:ext>
            </a:extLst>
          </p:cNvPr>
          <p:cNvSpPr txBox="1"/>
          <p:nvPr/>
        </p:nvSpPr>
        <p:spPr>
          <a:xfrm>
            <a:off x="107577" y="1305935"/>
            <a:ext cx="804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http://www.kujoin.org/TD/TDwod3010.do?ProjectSeq=215&amp;sEshGbn=8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B681AC-4FC4-BC2B-C362-B5014335E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3895"/>
            <a:ext cx="9906000" cy="22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138134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구조디자인포럼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건축과구조 포럼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으로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타이틀 변경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로고로 변경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00199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건축과구조 포럼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12509E-6BA4-2260-BC8B-C5212391B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sp>
        <p:nvSpPr>
          <p:cNvPr id="10" name="AutoShape 254">
            <a:extLst>
              <a:ext uri="{FF2B5EF4-FFF2-40B4-BE49-F238E27FC236}">
                <a16:creationId xmlns:a16="http://schemas.microsoft.com/office/drawing/2014/main" id="{FB5BA464-FCAE-0AB6-1D06-D4673C89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2" name="AutoShape 256">
            <a:extLst>
              <a:ext uri="{FF2B5EF4-FFF2-40B4-BE49-F238E27FC236}">
                <a16:creationId xmlns:a16="http://schemas.microsoft.com/office/drawing/2014/main" id="{E4EACDED-7464-B5F5-1563-A3F5D7AC2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3" name="AutoShape 257">
            <a:extLst>
              <a:ext uri="{FF2B5EF4-FFF2-40B4-BE49-F238E27FC236}">
                <a16:creationId xmlns:a16="http://schemas.microsoft.com/office/drawing/2014/main" id="{CD94617E-7066-1C30-5F48-4933313A2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4" name="AutoShape 258">
            <a:extLst>
              <a:ext uri="{FF2B5EF4-FFF2-40B4-BE49-F238E27FC236}">
                <a16:creationId xmlns:a16="http://schemas.microsoft.com/office/drawing/2014/main" id="{EA9E2410-3272-9BAD-238A-1FAE35621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5" name="AutoShape 259">
            <a:extLst>
              <a:ext uri="{FF2B5EF4-FFF2-40B4-BE49-F238E27FC236}">
                <a16:creationId xmlns:a16="http://schemas.microsoft.com/office/drawing/2014/main" id="{EB72C714-F5FF-70D1-DBB3-69EBA344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6" name="AutoShape 260">
            <a:extLst>
              <a:ext uri="{FF2B5EF4-FFF2-40B4-BE49-F238E27FC236}">
                <a16:creationId xmlns:a16="http://schemas.microsoft.com/office/drawing/2014/main" id="{B4903348-CEE0-AC7E-2D16-31A4CBBD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7" name="AutoShape 252">
            <a:extLst>
              <a:ext uri="{FF2B5EF4-FFF2-40B4-BE49-F238E27FC236}">
                <a16:creationId xmlns:a16="http://schemas.microsoft.com/office/drawing/2014/main" id="{E0A91AEF-3973-0CF5-C6EF-F4AC845FD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8" name="AutoShape 253">
            <a:extLst>
              <a:ext uri="{FF2B5EF4-FFF2-40B4-BE49-F238E27FC236}">
                <a16:creationId xmlns:a16="http://schemas.microsoft.com/office/drawing/2014/main" id="{F90BE798-BF4A-D0DD-2AC5-9EDBFF156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88" name="AutoShape 255">
            <a:extLst>
              <a:ext uri="{FF2B5EF4-FFF2-40B4-BE49-F238E27FC236}">
                <a16:creationId xmlns:a16="http://schemas.microsoft.com/office/drawing/2014/main" id="{995A3C59-51B6-4171-77AF-E715DF51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F9108-364D-CF30-6CC6-61CAC1EC4B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A4E112-4C89-A8B5-6547-96AA99F2FE2D}"/>
              </a:ext>
            </a:extLst>
          </p:cNvPr>
          <p:cNvSpPr/>
          <p:nvPr/>
        </p:nvSpPr>
        <p:spPr>
          <a:xfrm>
            <a:off x="3271361" y="1434672"/>
            <a:ext cx="726233" cy="33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5CC9C3-FCD2-30F7-8234-2A7F65E6B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83" y="1784915"/>
            <a:ext cx="1162110" cy="45983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7A6FBB2-9AFD-7FB5-B689-CB1FD01B5B7D}"/>
              </a:ext>
            </a:extLst>
          </p:cNvPr>
          <p:cNvSpPr txBox="1"/>
          <p:nvPr/>
        </p:nvSpPr>
        <p:spPr>
          <a:xfrm>
            <a:off x="322381" y="1958500"/>
            <a:ext cx="1062313" cy="36933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FFFFFF"/>
                </a:solidFill>
                <a:latin typeface="+mn-ea"/>
                <a:ea typeface="+mn-ea"/>
              </a:rPr>
              <a:t>건축과구조 포</a:t>
            </a:r>
            <a:r>
              <a:rPr lang="ko-KR" altLang="en-US" sz="900" b="1" dirty="0">
                <a:solidFill>
                  <a:srgbClr val="FFFFFF"/>
                </a:solidFill>
                <a:latin typeface="+mn-ea"/>
              </a:rPr>
              <a:t>럼</a:t>
            </a:r>
            <a:endParaRPr lang="en-US" altLang="ko-KR" sz="900" b="1" dirty="0">
              <a:solidFill>
                <a:srgbClr val="FFFFFF"/>
              </a:solidFill>
              <a:latin typeface="+mn-ea"/>
            </a:endParaRPr>
          </a:p>
          <a:p>
            <a:r>
              <a:rPr lang="en-US" altLang="ko-KR" sz="900" b="1" dirty="0">
                <a:solidFill>
                  <a:srgbClr val="FFFFFF"/>
                </a:solidFill>
                <a:latin typeface="+mn-ea"/>
                <a:ea typeface="+mn-ea"/>
              </a:rPr>
              <a:t>  A&amp;S </a:t>
            </a:r>
            <a:r>
              <a:rPr lang="en-US" altLang="ko-KR" sz="900" b="1" dirty="0">
                <a:solidFill>
                  <a:srgbClr val="FFFFFF"/>
                </a:solidFill>
                <a:latin typeface="+mn-ea"/>
              </a:rPr>
              <a:t>Forum</a:t>
            </a:r>
            <a:endParaRPr lang="ko-KR" altLang="en-US" sz="9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C2E45C-CDE5-0A4C-D354-F0D70DB69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491" y="1833271"/>
            <a:ext cx="6188315" cy="4478086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D13BB67-6307-4D10-80D9-04B1CC05A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045" y="2192839"/>
            <a:ext cx="741149" cy="7524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C5A481-02BD-1BB8-9966-74FAEA0E992F}"/>
              </a:ext>
            </a:extLst>
          </p:cNvPr>
          <p:cNvSpPr/>
          <p:nvPr/>
        </p:nvSpPr>
        <p:spPr>
          <a:xfrm>
            <a:off x="263424" y="1876796"/>
            <a:ext cx="1171173" cy="45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AutoShape 252">
            <a:extLst>
              <a:ext uri="{FF2B5EF4-FFF2-40B4-BE49-F238E27FC236}">
                <a16:creationId xmlns:a16="http://schemas.microsoft.com/office/drawing/2014/main" id="{8580C863-C8B0-54E3-C617-8E188870E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361" y="1258934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77" name="AutoShape 252">
            <a:extLst>
              <a:ext uri="{FF2B5EF4-FFF2-40B4-BE49-F238E27FC236}">
                <a16:creationId xmlns:a16="http://schemas.microsoft.com/office/drawing/2014/main" id="{91452866-B032-DFBA-F19A-B45AFF535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05" y="1793993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78" name="AutoShape 253">
            <a:extLst>
              <a:ext uri="{FF2B5EF4-FFF2-40B4-BE49-F238E27FC236}">
                <a16:creationId xmlns:a16="http://schemas.microsoft.com/office/drawing/2014/main" id="{B6A98DD0-DAFF-4B5B-CD98-2B00CA045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193" y="2264831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49D229D-698B-E6CB-8841-1EB88283F484}"/>
              </a:ext>
            </a:extLst>
          </p:cNvPr>
          <p:cNvSpPr/>
          <p:nvPr/>
        </p:nvSpPr>
        <p:spPr>
          <a:xfrm>
            <a:off x="1482077" y="2173589"/>
            <a:ext cx="751118" cy="752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75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100952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클릭하여 문의 내역을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상세페이지를 통해 해당 업체 메일로 보내진 문의 내역을 확인한다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행 더블 클릭 시 또는 첨부파일의 확인 버튼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문의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팝업창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생성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세부내용 확인 가능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파일을 클릭하여 첨부된 파일을 다운로드 한다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60760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마이페이지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문의내역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C92EF32-7E9A-E141-3E65-E874CEA8D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7D7A41-C40B-5BBA-71AE-AC5C2667B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83" y="1783534"/>
            <a:ext cx="1042609" cy="4599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7AE833-C773-F1D5-7915-B633A78F682E}"/>
              </a:ext>
            </a:extLst>
          </p:cNvPr>
          <p:cNvSpPr txBox="1"/>
          <p:nvPr/>
        </p:nvSpPr>
        <p:spPr>
          <a:xfrm>
            <a:off x="272483" y="3591773"/>
            <a:ext cx="232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 dirty="0"/>
              <a:t>A&amp;S</a:t>
            </a:r>
            <a:r>
              <a:rPr lang="ko-KR" altLang="en-US" sz="650" b="1" dirty="0"/>
              <a:t> </a:t>
            </a:r>
            <a:r>
              <a:rPr lang="en-US" altLang="ko-KR" sz="650" b="1" dirty="0"/>
              <a:t>Market </a:t>
            </a:r>
            <a:r>
              <a:rPr lang="ko-KR" altLang="en-US" sz="650" b="1" dirty="0"/>
              <a:t> 상세 정보</a:t>
            </a:r>
            <a:r>
              <a:rPr lang="ko-KR" altLang="en-US" sz="650" dirty="0"/>
              <a:t>  </a:t>
            </a:r>
            <a:r>
              <a:rPr lang="en-US" altLang="ko-KR" sz="1100" dirty="0"/>
              <a:t>&gt;</a:t>
            </a:r>
            <a:endParaRPr lang="ko-KR" altLang="en-US" sz="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B52A5-989E-F22B-1A35-818825439F81}"/>
              </a:ext>
            </a:extLst>
          </p:cNvPr>
          <p:cNvSpPr/>
          <p:nvPr/>
        </p:nvSpPr>
        <p:spPr>
          <a:xfrm>
            <a:off x="263424" y="3845633"/>
            <a:ext cx="1042609" cy="271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AutoShape 254">
            <a:extLst>
              <a:ext uri="{FF2B5EF4-FFF2-40B4-BE49-F238E27FC236}">
                <a16:creationId xmlns:a16="http://schemas.microsoft.com/office/drawing/2014/main" id="{CCB6F2EF-FF82-6DF2-E596-AB4DACFF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2" name="AutoShape 256">
            <a:extLst>
              <a:ext uri="{FF2B5EF4-FFF2-40B4-BE49-F238E27FC236}">
                <a16:creationId xmlns:a16="http://schemas.microsoft.com/office/drawing/2014/main" id="{E09BD778-45FB-E77C-4AA6-4C742EF1E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3" name="AutoShape 257">
            <a:extLst>
              <a:ext uri="{FF2B5EF4-FFF2-40B4-BE49-F238E27FC236}">
                <a16:creationId xmlns:a16="http://schemas.microsoft.com/office/drawing/2014/main" id="{D97943F2-2FFF-C27C-2F74-62F776023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4" name="AutoShape 258">
            <a:extLst>
              <a:ext uri="{FF2B5EF4-FFF2-40B4-BE49-F238E27FC236}">
                <a16:creationId xmlns:a16="http://schemas.microsoft.com/office/drawing/2014/main" id="{6D3B7152-4B4A-1F94-9F4D-F71FE7A85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5" name="AutoShape 259">
            <a:extLst>
              <a:ext uri="{FF2B5EF4-FFF2-40B4-BE49-F238E27FC236}">
                <a16:creationId xmlns:a16="http://schemas.microsoft.com/office/drawing/2014/main" id="{BE6E147C-A4AE-8B85-0687-7F1ED913C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6" name="AutoShape 260">
            <a:extLst>
              <a:ext uri="{FF2B5EF4-FFF2-40B4-BE49-F238E27FC236}">
                <a16:creationId xmlns:a16="http://schemas.microsoft.com/office/drawing/2014/main" id="{6515DE63-4CC1-215B-D992-308C7F43A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7" name="AutoShape 252">
            <a:extLst>
              <a:ext uri="{FF2B5EF4-FFF2-40B4-BE49-F238E27FC236}">
                <a16:creationId xmlns:a16="http://schemas.microsoft.com/office/drawing/2014/main" id="{7CE300AA-FCCF-395D-C85E-71ED12C54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8" name="AutoShape 253">
            <a:extLst>
              <a:ext uri="{FF2B5EF4-FFF2-40B4-BE49-F238E27FC236}">
                <a16:creationId xmlns:a16="http://schemas.microsoft.com/office/drawing/2014/main" id="{C15022EB-D470-91B8-699F-9C3FC1DDA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9" name="AutoShape 255">
            <a:extLst>
              <a:ext uri="{FF2B5EF4-FFF2-40B4-BE49-F238E27FC236}">
                <a16:creationId xmlns:a16="http://schemas.microsoft.com/office/drawing/2014/main" id="{4BE47C0F-2188-5565-5D41-9B48EC301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C3E8B5AF-2D0E-665B-E168-3A4A395F527D}"/>
              </a:ext>
            </a:extLst>
          </p:cNvPr>
          <p:cNvSpPr/>
          <p:nvPr/>
        </p:nvSpPr>
        <p:spPr>
          <a:xfrm>
            <a:off x="365299" y="4359473"/>
            <a:ext cx="619850" cy="351419"/>
          </a:xfrm>
          <a:prstGeom prst="wedgeEllipseCallout">
            <a:avLst>
              <a:gd name="adj1" fmla="val -22186"/>
              <a:gd name="adj2" fmla="val -91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추가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03ACB7D-C11B-A75D-4105-03B4BCB54F1E}"/>
              </a:ext>
            </a:extLst>
          </p:cNvPr>
          <p:cNvSpPr txBox="1"/>
          <p:nvPr/>
        </p:nvSpPr>
        <p:spPr>
          <a:xfrm>
            <a:off x="272484" y="3858468"/>
            <a:ext cx="1172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" b="1" dirty="0"/>
              <a:t>문의내역 </a:t>
            </a:r>
            <a:r>
              <a:rPr lang="ko-KR" altLang="en-US" sz="650" dirty="0"/>
              <a:t>                         </a:t>
            </a:r>
            <a:r>
              <a:rPr lang="en-US" altLang="ko-KR" sz="1100" dirty="0"/>
              <a:t>&gt;</a:t>
            </a:r>
            <a:endParaRPr lang="ko-KR" altLang="en-US" sz="600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F937B6C-B76B-7FA6-ED56-6DDDA52DA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48588"/>
              </p:ext>
            </p:extLst>
          </p:nvPr>
        </p:nvGraphicFramePr>
        <p:xfrm>
          <a:off x="1589033" y="2298161"/>
          <a:ext cx="5850673" cy="952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49">
                  <a:extLst>
                    <a:ext uri="{9D8B030D-6E8A-4147-A177-3AD203B41FA5}">
                      <a16:colId xmlns:a16="http://schemas.microsoft.com/office/drawing/2014/main" val="1883633388"/>
                    </a:ext>
                  </a:extLst>
                </a:gridCol>
                <a:gridCol w="849085">
                  <a:extLst>
                    <a:ext uri="{9D8B030D-6E8A-4147-A177-3AD203B41FA5}">
                      <a16:colId xmlns:a16="http://schemas.microsoft.com/office/drawing/2014/main" val="1812910688"/>
                    </a:ext>
                  </a:extLst>
                </a:gridCol>
                <a:gridCol w="1800809">
                  <a:extLst>
                    <a:ext uri="{9D8B030D-6E8A-4147-A177-3AD203B41FA5}">
                      <a16:colId xmlns:a16="http://schemas.microsoft.com/office/drawing/2014/main" val="930946611"/>
                    </a:ext>
                  </a:extLst>
                </a:gridCol>
                <a:gridCol w="550506">
                  <a:extLst>
                    <a:ext uri="{9D8B030D-6E8A-4147-A177-3AD203B41FA5}">
                      <a16:colId xmlns:a16="http://schemas.microsoft.com/office/drawing/2014/main" val="3067450346"/>
                    </a:ext>
                  </a:extLst>
                </a:gridCol>
                <a:gridCol w="839755">
                  <a:extLst>
                    <a:ext uri="{9D8B030D-6E8A-4147-A177-3AD203B41FA5}">
                      <a16:colId xmlns:a16="http://schemas.microsoft.com/office/drawing/2014/main" val="2278343735"/>
                    </a:ext>
                  </a:extLst>
                </a:gridCol>
                <a:gridCol w="771459">
                  <a:extLst>
                    <a:ext uri="{9D8B030D-6E8A-4147-A177-3AD203B41FA5}">
                      <a16:colId xmlns:a16="http://schemas.microsoft.com/office/drawing/2014/main" val="359330679"/>
                    </a:ext>
                  </a:extLst>
                </a:gridCol>
                <a:gridCol w="622010">
                  <a:extLst>
                    <a:ext uri="{9D8B030D-6E8A-4147-A177-3AD203B41FA5}">
                      <a16:colId xmlns:a16="http://schemas.microsoft.com/office/drawing/2014/main" val="895462394"/>
                    </a:ext>
                  </a:extLst>
                </a:gridCol>
              </a:tblGrid>
              <a:tr h="2344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순번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문의사항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작성자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연락처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첨부파일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21561"/>
                  </a:ext>
                </a:extLst>
              </a:tr>
              <a:tr h="239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문의 드립니다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박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00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010-1234-5678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2022.01.06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19079"/>
                  </a:ext>
                </a:extLst>
              </a:tr>
              <a:tr h="239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가격 문의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김</a:t>
                      </a: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00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010-1234-5678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2022.04.18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351176"/>
                  </a:ext>
                </a:extLst>
              </a:tr>
              <a:tr h="239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14154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E6570C-6206-1E2C-B4B8-F61F79512884}"/>
              </a:ext>
            </a:extLst>
          </p:cNvPr>
          <p:cNvSpPr txBox="1"/>
          <p:nvPr/>
        </p:nvSpPr>
        <p:spPr>
          <a:xfrm>
            <a:off x="1506506" y="1939060"/>
            <a:ext cx="1672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○</a:t>
            </a:r>
            <a:r>
              <a:rPr lang="ko-KR" altLang="en-US" sz="900" dirty="0"/>
              <a:t>  문의 내역</a:t>
            </a:r>
          </a:p>
        </p:txBody>
      </p:sp>
      <p:sp>
        <p:nvSpPr>
          <p:cNvPr id="22" name="AutoShape 252">
            <a:extLst>
              <a:ext uri="{FF2B5EF4-FFF2-40B4-BE49-F238E27FC236}">
                <a16:creationId xmlns:a16="http://schemas.microsoft.com/office/drawing/2014/main" id="{A5507581-B02C-99A2-7221-7D160B988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727" y="3938664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23" name="AutoShape 253">
            <a:extLst>
              <a:ext uri="{FF2B5EF4-FFF2-40B4-BE49-F238E27FC236}">
                <a16:creationId xmlns:a16="http://schemas.microsoft.com/office/drawing/2014/main" id="{C9363F77-37CD-A1A9-FEC5-85B4EB3A6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92" y="1983433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24" name="AutoShape 254">
            <a:extLst>
              <a:ext uri="{FF2B5EF4-FFF2-40B4-BE49-F238E27FC236}">
                <a16:creationId xmlns:a16="http://schemas.microsoft.com/office/drawing/2014/main" id="{E0EE012B-1C9D-5610-82F6-9A29B8C3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522" y="2581530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28" name="AutoShape 254">
            <a:extLst>
              <a:ext uri="{FF2B5EF4-FFF2-40B4-BE49-F238E27FC236}">
                <a16:creationId xmlns:a16="http://schemas.microsoft.com/office/drawing/2014/main" id="{4B6564BE-D3A6-50B8-6F28-26476615B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224" y="3315924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06F3DB4-E174-17FE-A972-C3A2BF162687}"/>
              </a:ext>
            </a:extLst>
          </p:cNvPr>
          <p:cNvCxnSpPr>
            <a:cxnSpLocks/>
          </p:cNvCxnSpPr>
          <p:nvPr/>
        </p:nvCxnSpPr>
        <p:spPr>
          <a:xfrm>
            <a:off x="1661128" y="2688043"/>
            <a:ext cx="2418588" cy="1067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F438BDEE-4DB8-ECBD-8D55-1DABC8752B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658812C-797F-16E7-38D5-1F736D483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3036" y="1200172"/>
            <a:ext cx="1409772" cy="21591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732D35-D37B-841A-8335-B378F6B85C8C}"/>
              </a:ext>
            </a:extLst>
          </p:cNvPr>
          <p:cNvSpPr/>
          <p:nvPr/>
        </p:nvSpPr>
        <p:spPr>
          <a:xfrm>
            <a:off x="5571301" y="1213034"/>
            <a:ext cx="428284" cy="187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5308DA1-7D4A-8635-6036-1A6E9FA07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9785" y="3326629"/>
            <a:ext cx="3250195" cy="29847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4552C8D-6BBC-2F46-1000-8F9DC1848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20690"/>
              </p:ext>
            </p:extLst>
          </p:nvPr>
        </p:nvGraphicFramePr>
        <p:xfrm>
          <a:off x="4335248" y="4148960"/>
          <a:ext cx="3139269" cy="1992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29">
                  <a:extLst>
                    <a:ext uri="{9D8B030D-6E8A-4147-A177-3AD203B41FA5}">
                      <a16:colId xmlns:a16="http://schemas.microsoft.com/office/drawing/2014/main" val="1883633388"/>
                    </a:ext>
                  </a:extLst>
                </a:gridCol>
                <a:gridCol w="1166898">
                  <a:extLst>
                    <a:ext uri="{9D8B030D-6E8A-4147-A177-3AD203B41FA5}">
                      <a16:colId xmlns:a16="http://schemas.microsoft.com/office/drawing/2014/main" val="1812910688"/>
                    </a:ext>
                  </a:extLst>
                </a:gridCol>
                <a:gridCol w="587195">
                  <a:extLst>
                    <a:ext uri="{9D8B030D-6E8A-4147-A177-3AD203B41FA5}">
                      <a16:colId xmlns:a16="http://schemas.microsoft.com/office/drawing/2014/main" val="274971113"/>
                    </a:ext>
                  </a:extLst>
                </a:gridCol>
                <a:gridCol w="877047">
                  <a:extLst>
                    <a:ext uri="{9D8B030D-6E8A-4147-A177-3AD203B41FA5}">
                      <a16:colId xmlns:a16="http://schemas.microsoft.com/office/drawing/2014/main" val="3197623763"/>
                    </a:ext>
                  </a:extLst>
                </a:gridCol>
              </a:tblGrid>
              <a:tr h="276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621561"/>
                  </a:ext>
                </a:extLst>
              </a:tr>
              <a:tr h="1012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문의사항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19079"/>
                  </a:ext>
                </a:extLst>
              </a:tr>
              <a:tr h="22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작성자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1523"/>
                  </a:ext>
                </a:extLst>
              </a:tr>
              <a:tr h="168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연락처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39989"/>
                  </a:ext>
                </a:extLst>
              </a:tr>
              <a:tr h="274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ysClr val="windowText" lastClr="000000"/>
                          </a:solidFill>
                        </a:rPr>
                        <a:t>첨부파일</a:t>
                      </a: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4406" marR="84406" marT="42203" marB="422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351176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693F0A-50D2-DB9D-26D3-C243A458F57D}"/>
              </a:ext>
            </a:extLst>
          </p:cNvPr>
          <p:cNvSpPr/>
          <p:nvPr/>
        </p:nvSpPr>
        <p:spPr>
          <a:xfrm>
            <a:off x="4937237" y="4204219"/>
            <a:ext cx="2339173" cy="1748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>
                <a:solidFill>
                  <a:schemeClr val="tx1"/>
                </a:solidFill>
              </a:rPr>
              <a:t>문의드립니다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1E70C21-9215-0505-BF12-0A7A97513C52}"/>
              </a:ext>
            </a:extLst>
          </p:cNvPr>
          <p:cNvSpPr/>
          <p:nvPr/>
        </p:nvSpPr>
        <p:spPr>
          <a:xfrm>
            <a:off x="4937235" y="4517592"/>
            <a:ext cx="2339175" cy="75620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4B414F-F65B-2296-2AE8-88565F50B6DE}"/>
              </a:ext>
            </a:extLst>
          </p:cNvPr>
          <p:cNvSpPr/>
          <p:nvPr/>
        </p:nvSpPr>
        <p:spPr>
          <a:xfrm>
            <a:off x="4952470" y="5893310"/>
            <a:ext cx="1405575" cy="2125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첨부파일</a:t>
            </a:r>
            <a:r>
              <a:rPr lang="en-US" altLang="ko-KR" sz="600" dirty="0">
                <a:solidFill>
                  <a:schemeClr val="tx1"/>
                </a:solidFill>
              </a:rPr>
              <a:t>1.png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첨부파일</a:t>
            </a:r>
            <a:r>
              <a:rPr lang="en-US" altLang="ko-KR" sz="600" dirty="0">
                <a:solidFill>
                  <a:schemeClr val="tx1"/>
                </a:solidFill>
              </a:rPr>
              <a:t>2.jpg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6B4097-4B79-1C64-21B7-BFF82740A9E0}"/>
              </a:ext>
            </a:extLst>
          </p:cNvPr>
          <p:cNvSpPr/>
          <p:nvPr/>
        </p:nvSpPr>
        <p:spPr>
          <a:xfrm>
            <a:off x="4952470" y="5712232"/>
            <a:ext cx="1405575" cy="12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010-1234-5698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9F3462-96E8-6428-D689-F2DED3D817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4564" y="5285352"/>
            <a:ext cx="1207788" cy="273064"/>
          </a:xfrm>
          <a:prstGeom prst="rect">
            <a:avLst/>
          </a:prstGeom>
        </p:spPr>
      </p:pic>
      <p:sp>
        <p:nvSpPr>
          <p:cNvPr id="39" name="AutoShape 255">
            <a:extLst>
              <a:ext uri="{FF2B5EF4-FFF2-40B4-BE49-F238E27FC236}">
                <a16:creationId xmlns:a16="http://schemas.microsoft.com/office/drawing/2014/main" id="{AB4A1F89-07A4-54F0-EF33-9750ED9A7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5257" y="5956739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5CE95CB-02BE-964E-E2F0-8A4591AA2B5D}"/>
              </a:ext>
            </a:extLst>
          </p:cNvPr>
          <p:cNvSpPr/>
          <p:nvPr/>
        </p:nvSpPr>
        <p:spPr>
          <a:xfrm>
            <a:off x="6944075" y="2579527"/>
            <a:ext cx="372620" cy="12190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/>
          <a:lstStyle/>
          <a:p>
            <a:pPr algn="ctr"/>
            <a:r>
              <a:rPr lang="ko-KR" altLang="en-US" sz="700" b="1" dirty="0">
                <a:solidFill>
                  <a:sysClr val="windowText" lastClr="000000"/>
                </a:solidFill>
              </a:rPr>
              <a:t>확인</a:t>
            </a:r>
          </a:p>
        </p:txBody>
      </p:sp>
      <p:sp>
        <p:nvSpPr>
          <p:cNvPr id="8" name="AutoShape 254">
            <a:extLst>
              <a:ext uri="{FF2B5EF4-FFF2-40B4-BE49-F238E27FC236}">
                <a16:creationId xmlns:a16="http://schemas.microsoft.com/office/drawing/2014/main" id="{B5D06B7C-7D62-9F14-578D-4B44A062C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524" y="2574004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3960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80BE6-46FA-DDA0-0F21-21CA2394B546}"/>
              </a:ext>
            </a:extLst>
          </p:cNvPr>
          <p:cNvSpPr txBox="1"/>
          <p:nvPr/>
        </p:nvSpPr>
        <p:spPr>
          <a:xfrm>
            <a:off x="561975" y="2514600"/>
            <a:ext cx="659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프로그램의 </a:t>
            </a:r>
            <a:r>
              <a:rPr lang="en-US" altLang="ko-KR" dirty="0"/>
              <a:t>[</a:t>
            </a:r>
            <a:r>
              <a:rPr lang="ko-KR" altLang="en-US" dirty="0"/>
              <a:t>매뉴얼</a:t>
            </a:r>
            <a:r>
              <a:rPr lang="en-US" altLang="ko-KR" dirty="0"/>
              <a:t>] - </a:t>
            </a:r>
            <a:r>
              <a:rPr lang="ko-KR" altLang="en-US" dirty="0"/>
              <a:t>건축과 구조 포럼</a:t>
            </a:r>
          </a:p>
          <a:p>
            <a:r>
              <a:rPr lang="ko-KR" altLang="en-US" dirty="0"/>
              <a:t>웹 프로그램의 </a:t>
            </a:r>
            <a:r>
              <a:rPr lang="en-US" altLang="ko-KR" dirty="0"/>
              <a:t>[URL</a:t>
            </a:r>
            <a:r>
              <a:rPr lang="ko-KR" altLang="en-US" dirty="0"/>
              <a:t>이동</a:t>
            </a:r>
            <a:r>
              <a:rPr lang="en-US" altLang="ko-KR" dirty="0"/>
              <a:t>] - </a:t>
            </a:r>
            <a:r>
              <a:rPr lang="ko-KR" altLang="en-US" dirty="0"/>
              <a:t>신규 개발 탭</a:t>
            </a:r>
          </a:p>
          <a:p>
            <a:r>
              <a:rPr lang="ko-KR" altLang="en-US" dirty="0"/>
              <a:t>실적 </a:t>
            </a:r>
            <a:r>
              <a:rPr lang="en-US" altLang="ko-KR" dirty="0"/>
              <a:t>- </a:t>
            </a:r>
            <a:r>
              <a:rPr lang="ko-KR" altLang="en-US" dirty="0"/>
              <a:t>구조 디자인 도서관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각각 메뉴와의 연동필요 및 권한에 대한 이슈 논의 필요</a:t>
            </a:r>
          </a:p>
        </p:txBody>
      </p:sp>
    </p:spTree>
    <p:extLst>
      <p:ext uri="{BB962C8B-B14F-4D97-AF65-F5344CB8AC3E}">
        <p14:creationId xmlns:p14="http://schemas.microsoft.com/office/powerpoint/2010/main" val="16833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1916805" y="3990262"/>
            <a:ext cx="6985160" cy="339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985" b="1" kern="0" dirty="0">
                <a:solidFill>
                  <a:srgbClr val="3333CC"/>
                </a:solidFill>
              </a:rPr>
              <a:t>감사합니다</a:t>
            </a:r>
            <a:r>
              <a:rPr lang="en-US" altLang="ko-KR" sz="1985" b="1" kern="0" dirty="0">
                <a:solidFill>
                  <a:srgbClr val="3333CC"/>
                </a:solidFill>
              </a:rPr>
              <a:t>.</a:t>
            </a:r>
            <a:endParaRPr lang="ko-KR" altLang="en-US" sz="1985" b="1" kern="0" dirty="0">
              <a:solidFill>
                <a:srgbClr val="3333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79377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A&amp;S Market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바로가기 클릭 시 전체보기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(ALL)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화면으로 이동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연구 클릭 시 관련 업체 리스트 확인 가능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시공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 클릭 시 관련 업체 리스트 확인 가능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제조 클릭 시 관련 업체 리스트 확인 가능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58314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홈페이지 메인 하단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2780177-F424-22AE-652E-C0D21ABCC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685" b="5286"/>
          <a:stretch/>
        </p:blipFill>
        <p:spPr>
          <a:xfrm>
            <a:off x="279563" y="980727"/>
            <a:ext cx="7417020" cy="5391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1901D-33AD-9A9D-79D2-AE33BECCD53D}"/>
              </a:ext>
            </a:extLst>
          </p:cNvPr>
          <p:cNvSpPr txBox="1"/>
          <p:nvPr/>
        </p:nvSpPr>
        <p:spPr>
          <a:xfrm>
            <a:off x="2536991" y="3831336"/>
            <a:ext cx="109555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계획</a:t>
            </a:r>
            <a:r>
              <a:rPr lang="en-US" altLang="ko-KR" sz="1000" dirty="0"/>
              <a:t>/</a:t>
            </a:r>
            <a:r>
              <a:rPr lang="ko-KR" altLang="en-US" sz="1000" dirty="0"/>
              <a:t>설계</a:t>
            </a:r>
            <a:r>
              <a:rPr lang="en-US" altLang="ko-KR" sz="1000" dirty="0"/>
              <a:t>/</a:t>
            </a:r>
            <a:r>
              <a:rPr lang="ko-KR" altLang="en-US" sz="1000" dirty="0"/>
              <a:t>연구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DDE8-5528-A6F4-9015-48ED87C0C75D}"/>
              </a:ext>
            </a:extLst>
          </p:cNvPr>
          <p:cNvSpPr txBox="1"/>
          <p:nvPr/>
        </p:nvSpPr>
        <p:spPr>
          <a:xfrm>
            <a:off x="4381263" y="3828055"/>
            <a:ext cx="10955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건설</a:t>
            </a:r>
            <a:r>
              <a:rPr lang="en-US" altLang="ko-KR" sz="1000" dirty="0"/>
              <a:t>/</a:t>
            </a:r>
            <a:r>
              <a:rPr lang="ko-KR" altLang="en-US" sz="1000" dirty="0"/>
              <a:t>시공</a:t>
            </a:r>
            <a:r>
              <a:rPr lang="en-US" altLang="ko-KR" sz="1000" dirty="0"/>
              <a:t>/</a:t>
            </a:r>
            <a:r>
              <a:rPr lang="ko-KR" altLang="en-US" sz="1000" dirty="0"/>
              <a:t>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115CA-2F11-1583-D75B-8833C6AE8B06}"/>
              </a:ext>
            </a:extLst>
          </p:cNvPr>
          <p:cNvSpPr txBox="1"/>
          <p:nvPr/>
        </p:nvSpPr>
        <p:spPr>
          <a:xfrm>
            <a:off x="5568698" y="3831337"/>
            <a:ext cx="10955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자재</a:t>
            </a:r>
            <a:r>
              <a:rPr lang="en-US" altLang="ko-KR" sz="1000" dirty="0"/>
              <a:t>/</a:t>
            </a:r>
            <a:r>
              <a:rPr lang="ko-KR" altLang="en-US" sz="1000" dirty="0"/>
              <a:t>공법</a:t>
            </a:r>
            <a:r>
              <a:rPr lang="en-US" altLang="ko-KR" sz="1000" dirty="0"/>
              <a:t>/</a:t>
            </a:r>
            <a:r>
              <a:rPr lang="ko-KR" altLang="en-US" sz="1000" dirty="0"/>
              <a:t>제조</a:t>
            </a:r>
          </a:p>
        </p:txBody>
      </p:sp>
      <p:sp>
        <p:nvSpPr>
          <p:cNvPr id="16" name="AutoShape 254">
            <a:extLst>
              <a:ext uri="{FF2B5EF4-FFF2-40B4-BE49-F238E27FC236}">
                <a16:creationId xmlns:a16="http://schemas.microsoft.com/office/drawing/2014/main" id="{E273DD87-F2EC-DF39-5719-C9504FE1F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473" y="6172697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7" name="AutoShape 255">
            <a:extLst>
              <a:ext uri="{FF2B5EF4-FFF2-40B4-BE49-F238E27FC236}">
                <a16:creationId xmlns:a16="http://schemas.microsoft.com/office/drawing/2014/main" id="{580D3F60-447C-0E34-7186-BC906E7D9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366" y="6172697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18" name="AutoShape 256">
            <a:extLst>
              <a:ext uri="{FF2B5EF4-FFF2-40B4-BE49-F238E27FC236}">
                <a16:creationId xmlns:a16="http://schemas.microsoft.com/office/drawing/2014/main" id="{BB6D7BE8-135C-3CDD-AA6D-8DED57DC2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573" y="6172697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9" name="AutoShape 257">
            <a:extLst>
              <a:ext uri="{FF2B5EF4-FFF2-40B4-BE49-F238E27FC236}">
                <a16:creationId xmlns:a16="http://schemas.microsoft.com/office/drawing/2014/main" id="{DF6CF33D-7601-5BE5-1F59-B983C35EB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1467" y="6172697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20" name="AutoShape 258">
            <a:extLst>
              <a:ext uri="{FF2B5EF4-FFF2-40B4-BE49-F238E27FC236}">
                <a16:creationId xmlns:a16="http://schemas.microsoft.com/office/drawing/2014/main" id="{F47903EC-DD12-56D1-8F91-F76A71744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0675" y="6172697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21" name="AutoShape 259">
            <a:extLst>
              <a:ext uri="{FF2B5EF4-FFF2-40B4-BE49-F238E27FC236}">
                <a16:creationId xmlns:a16="http://schemas.microsoft.com/office/drawing/2014/main" id="{DAE0D7A2-6973-2B08-308C-566A757E9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9883" y="6172697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22" name="AutoShape 260">
            <a:extLst>
              <a:ext uri="{FF2B5EF4-FFF2-40B4-BE49-F238E27FC236}">
                <a16:creationId xmlns:a16="http://schemas.microsoft.com/office/drawing/2014/main" id="{0AE96691-30BB-C033-A60C-E2F429AF1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781" y="6172697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23" name="AutoShape 252">
            <a:extLst>
              <a:ext uri="{FF2B5EF4-FFF2-40B4-BE49-F238E27FC236}">
                <a16:creationId xmlns:a16="http://schemas.microsoft.com/office/drawing/2014/main" id="{590885A6-22E7-A46F-A6DD-E8039A545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8057" y="6172697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24" name="AutoShape 253">
            <a:extLst>
              <a:ext uri="{FF2B5EF4-FFF2-40B4-BE49-F238E27FC236}">
                <a16:creationId xmlns:a16="http://schemas.microsoft.com/office/drawing/2014/main" id="{831AF46D-3B3A-AF26-364B-7A204FC99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7264" y="6172697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27" name="AutoShape 258">
            <a:extLst>
              <a:ext uri="{FF2B5EF4-FFF2-40B4-BE49-F238E27FC236}">
                <a16:creationId xmlns:a16="http://schemas.microsoft.com/office/drawing/2014/main" id="{A31B8C88-D3B1-4B60-07D6-54BB47D55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391" y="2916388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3CBAD3-B341-273E-1905-26399537AABE}"/>
              </a:ext>
            </a:extLst>
          </p:cNvPr>
          <p:cNvSpPr/>
          <p:nvPr/>
        </p:nvSpPr>
        <p:spPr>
          <a:xfrm>
            <a:off x="1208123" y="3041058"/>
            <a:ext cx="1241152" cy="1033218"/>
          </a:xfrm>
          <a:prstGeom prst="rect">
            <a:avLst/>
          </a:prstGeom>
          <a:solidFill>
            <a:srgbClr val="08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A&amp;S  Market</a:t>
            </a:r>
          </a:p>
          <a:p>
            <a:pPr algn="ctr"/>
            <a:r>
              <a:rPr lang="ko-KR" altLang="en-US" sz="1400" dirty="0"/>
              <a:t>바로가기</a:t>
            </a:r>
          </a:p>
        </p:txBody>
      </p:sp>
      <p:sp>
        <p:nvSpPr>
          <p:cNvPr id="26" name="AutoShape 255">
            <a:extLst>
              <a:ext uri="{FF2B5EF4-FFF2-40B4-BE49-F238E27FC236}">
                <a16:creationId xmlns:a16="http://schemas.microsoft.com/office/drawing/2014/main" id="{6A5ABBEE-7AEB-A9CE-1C4E-A7298D697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489" y="3153631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C767C5-EAB6-33C6-4993-CB9094243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636" y="2404997"/>
            <a:ext cx="3459251" cy="2104373"/>
          </a:xfrm>
          <a:prstGeom prst="rect">
            <a:avLst/>
          </a:prstGeom>
        </p:spPr>
      </p:pic>
      <p:sp>
        <p:nvSpPr>
          <p:cNvPr id="28" name="AutoShape 260">
            <a:extLst>
              <a:ext uri="{FF2B5EF4-FFF2-40B4-BE49-F238E27FC236}">
                <a16:creationId xmlns:a16="http://schemas.microsoft.com/office/drawing/2014/main" id="{36562576-18BD-CB72-BC15-1C8BB1041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914" y="2916388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29" name="AutoShape 256">
            <a:extLst>
              <a:ext uri="{FF2B5EF4-FFF2-40B4-BE49-F238E27FC236}">
                <a16:creationId xmlns:a16="http://schemas.microsoft.com/office/drawing/2014/main" id="{AB64F6AB-2644-C6E1-79F2-CFEE3FAD5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573" y="2915057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8599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035039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건축과구조 마켓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메인화면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 업체 리스트 확인가능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리스트는 등록 일자 기준으로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최신 업체 하위 배치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-&gt;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관리자가 배치 정렬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가능해야함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12424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건축과구조 마켓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ALL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984893-D6AF-D185-8926-9617E38A12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4"/>
          <a:stretch/>
        </p:blipFill>
        <p:spPr>
          <a:xfrm>
            <a:off x="266125" y="1783534"/>
            <a:ext cx="1139866" cy="4599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2509E-6BA4-2260-BC8B-C5212391B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sp>
        <p:nvSpPr>
          <p:cNvPr id="10" name="AutoShape 254">
            <a:extLst>
              <a:ext uri="{FF2B5EF4-FFF2-40B4-BE49-F238E27FC236}">
                <a16:creationId xmlns:a16="http://schemas.microsoft.com/office/drawing/2014/main" id="{FB5BA464-FCAE-0AB6-1D06-D4673C89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2" name="AutoShape 256">
            <a:extLst>
              <a:ext uri="{FF2B5EF4-FFF2-40B4-BE49-F238E27FC236}">
                <a16:creationId xmlns:a16="http://schemas.microsoft.com/office/drawing/2014/main" id="{E4EACDED-7464-B5F5-1563-A3F5D7AC2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3" name="AutoShape 257">
            <a:extLst>
              <a:ext uri="{FF2B5EF4-FFF2-40B4-BE49-F238E27FC236}">
                <a16:creationId xmlns:a16="http://schemas.microsoft.com/office/drawing/2014/main" id="{CD94617E-7066-1C30-5F48-4933313A2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4" name="AutoShape 258">
            <a:extLst>
              <a:ext uri="{FF2B5EF4-FFF2-40B4-BE49-F238E27FC236}">
                <a16:creationId xmlns:a16="http://schemas.microsoft.com/office/drawing/2014/main" id="{EA9E2410-3272-9BAD-238A-1FAE35621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5" name="AutoShape 259">
            <a:extLst>
              <a:ext uri="{FF2B5EF4-FFF2-40B4-BE49-F238E27FC236}">
                <a16:creationId xmlns:a16="http://schemas.microsoft.com/office/drawing/2014/main" id="{EB72C714-F5FF-70D1-DBB3-69EBA344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6" name="AutoShape 260">
            <a:extLst>
              <a:ext uri="{FF2B5EF4-FFF2-40B4-BE49-F238E27FC236}">
                <a16:creationId xmlns:a16="http://schemas.microsoft.com/office/drawing/2014/main" id="{B4903348-CEE0-AC7E-2D16-31A4CBBD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7" name="AutoShape 252">
            <a:extLst>
              <a:ext uri="{FF2B5EF4-FFF2-40B4-BE49-F238E27FC236}">
                <a16:creationId xmlns:a16="http://schemas.microsoft.com/office/drawing/2014/main" id="{E0A91AEF-3973-0CF5-C6EF-F4AC845FD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8" name="AutoShape 253">
            <a:extLst>
              <a:ext uri="{FF2B5EF4-FFF2-40B4-BE49-F238E27FC236}">
                <a16:creationId xmlns:a16="http://schemas.microsoft.com/office/drawing/2014/main" id="{F90BE798-BF4A-D0DD-2AC5-9EDBFF156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F3A54EE-0855-1F3A-709A-60507CCAC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83" y="2334536"/>
            <a:ext cx="806491" cy="137731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CED5D4-5710-3E94-778E-95EA735E3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298" y="3441980"/>
            <a:ext cx="806491" cy="8636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2970B6E-374E-97BB-A2BE-8A84E65774CD}"/>
              </a:ext>
            </a:extLst>
          </p:cNvPr>
          <p:cNvSpPr txBox="1"/>
          <p:nvPr/>
        </p:nvSpPr>
        <p:spPr>
          <a:xfrm>
            <a:off x="462261" y="2387464"/>
            <a:ext cx="61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ALL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3DC505-4228-C720-7B09-0C3DB536D9D2}"/>
              </a:ext>
            </a:extLst>
          </p:cNvPr>
          <p:cNvSpPr txBox="1"/>
          <p:nvPr/>
        </p:nvSpPr>
        <p:spPr>
          <a:xfrm>
            <a:off x="342006" y="2626540"/>
            <a:ext cx="1118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계획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설계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연구 </a:t>
            </a:r>
            <a:endParaRPr lang="ko-KR" altLang="en-US" sz="9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4F8EDF-6DFE-B922-F427-C23CFA9D77ED}"/>
              </a:ext>
            </a:extLst>
          </p:cNvPr>
          <p:cNvSpPr txBox="1"/>
          <p:nvPr/>
        </p:nvSpPr>
        <p:spPr>
          <a:xfrm>
            <a:off x="334110" y="2894609"/>
            <a:ext cx="1175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건설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시공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관리 </a:t>
            </a:r>
            <a:endParaRPr lang="ko-KR" altLang="en-US" sz="9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CD6CA8-BF3D-E907-2B86-CA8228C6838F}"/>
              </a:ext>
            </a:extLst>
          </p:cNvPr>
          <p:cNvSpPr txBox="1"/>
          <p:nvPr/>
        </p:nvSpPr>
        <p:spPr>
          <a:xfrm>
            <a:off x="342006" y="3157115"/>
            <a:ext cx="1521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자재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공법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제조 </a:t>
            </a:r>
            <a:endParaRPr lang="ko-KR" altLang="en-US" sz="9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5A481-02BD-1BB8-9966-74FAEA0E992F}"/>
              </a:ext>
            </a:extLst>
          </p:cNvPr>
          <p:cNvSpPr/>
          <p:nvPr/>
        </p:nvSpPr>
        <p:spPr>
          <a:xfrm>
            <a:off x="260899" y="2355162"/>
            <a:ext cx="1139866" cy="271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BD5784A-BF84-502D-099B-59F8EC37C6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1891"/>
          <a:stretch/>
        </p:blipFill>
        <p:spPr>
          <a:xfrm>
            <a:off x="1496975" y="1928086"/>
            <a:ext cx="6138250" cy="312585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F1EED2F-00F4-FD54-9A33-4C97E6DC3185}"/>
              </a:ext>
            </a:extLst>
          </p:cNvPr>
          <p:cNvGrpSpPr/>
          <p:nvPr/>
        </p:nvGrpSpPr>
        <p:grpSpPr>
          <a:xfrm>
            <a:off x="1492610" y="2984099"/>
            <a:ext cx="6138250" cy="348452"/>
            <a:chOff x="1484769" y="2832358"/>
            <a:chExt cx="6138250" cy="28203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08F9DD-189D-8171-983A-623B4D720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4769" y="2832358"/>
              <a:ext cx="6138250" cy="28203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B47118-1685-F078-5D4D-199F9752AC6E}"/>
                </a:ext>
              </a:extLst>
            </p:cNvPr>
            <p:cNvSpPr/>
            <p:nvPr/>
          </p:nvSpPr>
          <p:spPr>
            <a:xfrm>
              <a:off x="3343544" y="2882293"/>
              <a:ext cx="568056" cy="15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chemeClr val="tx1"/>
                  </a:solidFill>
                </a:rPr>
                <a:t>통합검색</a:t>
              </a:r>
              <a:r>
                <a:rPr lang="ko-KR" altLang="en-US" sz="6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22" name="순서도: 병합 21">
              <a:extLst>
                <a:ext uri="{FF2B5EF4-FFF2-40B4-BE49-F238E27FC236}">
                  <a16:creationId xmlns:a16="http://schemas.microsoft.com/office/drawing/2014/main" id="{BF5683B0-87C8-757F-811E-85AAEB217487}"/>
                </a:ext>
              </a:extLst>
            </p:cNvPr>
            <p:cNvSpPr/>
            <p:nvPr/>
          </p:nvSpPr>
          <p:spPr>
            <a:xfrm>
              <a:off x="3771904" y="2940538"/>
              <a:ext cx="63500" cy="57150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AutoShape 255">
            <a:extLst>
              <a:ext uri="{FF2B5EF4-FFF2-40B4-BE49-F238E27FC236}">
                <a16:creationId xmlns:a16="http://schemas.microsoft.com/office/drawing/2014/main" id="{995A3C59-51B6-4171-77AF-E715DF51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A6FBB2-9AFD-7FB5-B689-CB1FD01B5B7D}"/>
              </a:ext>
            </a:extLst>
          </p:cNvPr>
          <p:cNvSpPr txBox="1"/>
          <p:nvPr/>
        </p:nvSpPr>
        <p:spPr>
          <a:xfrm>
            <a:off x="342006" y="1907461"/>
            <a:ext cx="962514" cy="338554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FFFF"/>
                </a:solidFill>
                <a:latin typeface="+mn-ea"/>
                <a:ea typeface="+mn-ea"/>
              </a:rPr>
              <a:t>건축과구조 마켓</a:t>
            </a:r>
            <a:endParaRPr lang="en-US" altLang="ko-KR" sz="800" b="1" dirty="0">
              <a:solidFill>
                <a:srgbClr val="FFFFFF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solidFill>
                  <a:srgbClr val="FFFFFF"/>
                </a:solidFill>
                <a:latin typeface="+mn-ea"/>
                <a:ea typeface="+mn-ea"/>
              </a:rPr>
              <a:t>A&amp;S Market</a:t>
            </a:r>
            <a:endParaRPr lang="ko-KR" altLang="en-US" sz="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F9108-364D-CF30-6CC6-61CAC1EC4B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A4E112-4C89-A8B5-6547-96AA99F2FE2D}"/>
              </a:ext>
            </a:extLst>
          </p:cNvPr>
          <p:cNvSpPr/>
          <p:nvPr/>
        </p:nvSpPr>
        <p:spPr>
          <a:xfrm>
            <a:off x="4226767" y="1440686"/>
            <a:ext cx="726233" cy="33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D83ECE-618A-E1A4-6BBC-3ED0A8792CB4}"/>
              </a:ext>
            </a:extLst>
          </p:cNvPr>
          <p:cNvSpPr txBox="1"/>
          <p:nvPr/>
        </p:nvSpPr>
        <p:spPr>
          <a:xfrm>
            <a:off x="1509789" y="1886719"/>
            <a:ext cx="1214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A&amp;S  Market_</a:t>
            </a:r>
            <a:r>
              <a:rPr lang="ko-KR" altLang="en-US" sz="800" dirty="0"/>
              <a:t>장터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E803193-FF23-DA03-9B1D-BABCDC4995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5563" y="2258886"/>
            <a:ext cx="713754" cy="68933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E157A4E-0536-C49A-4688-8162CAC27CF8}"/>
              </a:ext>
            </a:extLst>
          </p:cNvPr>
          <p:cNvSpPr txBox="1"/>
          <p:nvPr/>
        </p:nvSpPr>
        <p:spPr>
          <a:xfrm>
            <a:off x="2268376" y="2527583"/>
            <a:ext cx="5345305" cy="338554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</a:rPr>
              <a:t>-</a:t>
            </a:r>
            <a:r>
              <a:rPr lang="ko-KR" altLang="en-US" sz="800" dirty="0">
                <a:solidFill>
                  <a:srgbClr val="0070C0"/>
                </a:solidFill>
              </a:rPr>
              <a:t>건축관련 기술서비스 제공 업체들의 마켓 </a:t>
            </a:r>
            <a:r>
              <a:rPr lang="ko-KR" altLang="en-US" sz="800" dirty="0" err="1">
                <a:solidFill>
                  <a:srgbClr val="0070C0"/>
                </a:solidFill>
              </a:rPr>
              <a:t>플레이스</a:t>
            </a:r>
            <a:endParaRPr lang="en-US" altLang="ko-KR" sz="800" dirty="0">
              <a:solidFill>
                <a:srgbClr val="0070C0"/>
              </a:solidFill>
            </a:endParaRPr>
          </a:p>
          <a:p>
            <a:r>
              <a:rPr lang="en-US" altLang="ko-KR" sz="800" dirty="0">
                <a:solidFill>
                  <a:srgbClr val="0070C0"/>
                </a:solidFill>
              </a:rPr>
              <a:t>-</a:t>
            </a:r>
            <a:r>
              <a:rPr lang="ko-KR" altLang="en-US" sz="800" dirty="0">
                <a:solidFill>
                  <a:srgbClr val="0070C0"/>
                </a:solidFill>
              </a:rPr>
              <a:t>건축 관련 제품 및 서비스 업체 총 집합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D63911-E7DF-CC9C-FBAA-59450BE83600}"/>
              </a:ext>
            </a:extLst>
          </p:cNvPr>
          <p:cNvSpPr txBox="1"/>
          <p:nvPr/>
        </p:nvSpPr>
        <p:spPr>
          <a:xfrm>
            <a:off x="2272713" y="2280873"/>
            <a:ext cx="5340967" cy="246221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A&amp;S  Market_</a:t>
            </a:r>
            <a:r>
              <a:rPr lang="ko-KR" altLang="en-US" sz="800" dirty="0"/>
              <a:t>장터</a:t>
            </a:r>
            <a:endParaRPr lang="ko-KR" altLang="en-US" sz="1000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3B97096-FF9E-8165-BBDB-51E8913B05A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7499"/>
          <a:stretch/>
        </p:blipFill>
        <p:spPr>
          <a:xfrm>
            <a:off x="1540235" y="3931013"/>
            <a:ext cx="1943299" cy="115496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327AE9A4-BF04-2DD7-6ED2-F524D193E8E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969" r="66957"/>
          <a:stretch/>
        </p:blipFill>
        <p:spPr>
          <a:xfrm>
            <a:off x="1555807" y="4909627"/>
            <a:ext cx="1943299" cy="101672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7D583203-AD21-D433-13A0-9310B64CC7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7777" t="11969" b="36549"/>
          <a:stretch/>
        </p:blipFill>
        <p:spPr>
          <a:xfrm>
            <a:off x="1596094" y="5767284"/>
            <a:ext cx="1935437" cy="59460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E4733CB-E011-1F13-22F9-58D18A003401}"/>
              </a:ext>
            </a:extLst>
          </p:cNvPr>
          <p:cNvSpPr txBox="1"/>
          <p:nvPr/>
        </p:nvSpPr>
        <p:spPr>
          <a:xfrm>
            <a:off x="1556901" y="3608147"/>
            <a:ext cx="1926633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계획</a:t>
            </a:r>
            <a:r>
              <a:rPr lang="en-US" altLang="ko-KR" sz="1000" dirty="0"/>
              <a:t>/</a:t>
            </a:r>
            <a:r>
              <a:rPr lang="ko-KR" altLang="en-US" sz="1000" dirty="0"/>
              <a:t>설계</a:t>
            </a:r>
            <a:r>
              <a:rPr lang="en-US" altLang="ko-KR" sz="1000" dirty="0"/>
              <a:t>/</a:t>
            </a:r>
            <a:r>
              <a:rPr lang="ko-KR" altLang="en-US" sz="1000" dirty="0"/>
              <a:t>연구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1EA187-0C6F-2F3A-9C21-4095C9B43AB8}"/>
              </a:ext>
            </a:extLst>
          </p:cNvPr>
          <p:cNvSpPr txBox="1"/>
          <p:nvPr/>
        </p:nvSpPr>
        <p:spPr>
          <a:xfrm>
            <a:off x="3592434" y="3608147"/>
            <a:ext cx="1926633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건설</a:t>
            </a:r>
            <a:r>
              <a:rPr lang="en-US" altLang="ko-KR" sz="1000" dirty="0"/>
              <a:t>/</a:t>
            </a:r>
            <a:r>
              <a:rPr lang="ko-KR" altLang="en-US" sz="1000" dirty="0"/>
              <a:t>시공</a:t>
            </a:r>
            <a:r>
              <a:rPr lang="en-US" altLang="ko-KR" sz="1000" dirty="0"/>
              <a:t>/</a:t>
            </a:r>
            <a:r>
              <a:rPr lang="ko-KR" altLang="en-US" sz="1000" dirty="0"/>
              <a:t>관리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DC93E9-2B63-AF1D-3D72-8A046681474F}"/>
              </a:ext>
            </a:extLst>
          </p:cNvPr>
          <p:cNvSpPr txBox="1"/>
          <p:nvPr/>
        </p:nvSpPr>
        <p:spPr>
          <a:xfrm>
            <a:off x="5638022" y="3608147"/>
            <a:ext cx="1926633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자재</a:t>
            </a:r>
            <a:r>
              <a:rPr lang="en-US" altLang="ko-KR" sz="1000" dirty="0"/>
              <a:t>/</a:t>
            </a:r>
            <a:r>
              <a:rPr lang="ko-KR" altLang="en-US" sz="1000" dirty="0"/>
              <a:t>공법</a:t>
            </a:r>
            <a:r>
              <a:rPr lang="en-US" altLang="ko-KR" sz="1000" dirty="0"/>
              <a:t>/</a:t>
            </a:r>
            <a:r>
              <a:rPr lang="ko-KR" altLang="en-US" sz="1000" dirty="0"/>
              <a:t>제조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F8E6AF3A-154E-6CA0-CC35-47C5CFA8EF4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7499"/>
          <a:stretch/>
        </p:blipFill>
        <p:spPr>
          <a:xfrm>
            <a:off x="3560196" y="3931013"/>
            <a:ext cx="1943299" cy="1154960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935EE554-C73C-8EBA-5484-4DC9F44FC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969" r="66957"/>
          <a:stretch/>
        </p:blipFill>
        <p:spPr>
          <a:xfrm>
            <a:off x="3575768" y="4909627"/>
            <a:ext cx="1943299" cy="101672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3BFA9869-E8DA-7530-91A1-C57514A70D9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7499"/>
          <a:stretch/>
        </p:blipFill>
        <p:spPr>
          <a:xfrm>
            <a:off x="5619487" y="3931013"/>
            <a:ext cx="1943299" cy="1154960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8907F9B8-A939-CBCF-06E0-2BCFFD262BC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969" r="66957"/>
          <a:stretch/>
        </p:blipFill>
        <p:spPr>
          <a:xfrm>
            <a:off x="5635059" y="4909627"/>
            <a:ext cx="1943299" cy="1016724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CABEDA47-8F57-9146-C6A4-9357BA28236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7777" t="11969" b="36549"/>
          <a:stretch/>
        </p:blipFill>
        <p:spPr>
          <a:xfrm>
            <a:off x="5675346" y="5767284"/>
            <a:ext cx="1935437" cy="594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FB27D-A6B9-E553-A00F-DCB053B07133}"/>
              </a:ext>
            </a:extLst>
          </p:cNvPr>
          <p:cNvSpPr txBox="1"/>
          <p:nvPr/>
        </p:nvSpPr>
        <p:spPr>
          <a:xfrm>
            <a:off x="1536504" y="2509984"/>
            <a:ext cx="71375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A&amp;S Market</a:t>
            </a:r>
            <a:endParaRPr lang="ko-KR" altLang="en-US" sz="700" b="1" dirty="0"/>
          </a:p>
        </p:txBody>
      </p:sp>
      <p:sp>
        <p:nvSpPr>
          <p:cNvPr id="119" name="AutoShape 252">
            <a:extLst>
              <a:ext uri="{FF2B5EF4-FFF2-40B4-BE49-F238E27FC236}">
                <a16:creationId xmlns:a16="http://schemas.microsoft.com/office/drawing/2014/main" id="{C800B6C5-D77D-5F13-B99F-501878357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577" y="1947049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20" name="AutoShape 252">
            <a:extLst>
              <a:ext uri="{FF2B5EF4-FFF2-40B4-BE49-F238E27FC236}">
                <a16:creationId xmlns:a16="http://schemas.microsoft.com/office/drawing/2014/main" id="{C6A34308-D907-E401-BD06-4A5AAF2F8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49" y="2444025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21" name="AutoShape 253">
            <a:extLst>
              <a:ext uri="{FF2B5EF4-FFF2-40B4-BE49-F238E27FC236}">
                <a16:creationId xmlns:a16="http://schemas.microsoft.com/office/drawing/2014/main" id="{3748A782-D660-6890-3601-5CBA17AD1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912" y="3618970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F9F7E6A-B74A-1D32-9767-D31D9C4C5C15}"/>
              </a:ext>
            </a:extLst>
          </p:cNvPr>
          <p:cNvSpPr/>
          <p:nvPr/>
        </p:nvSpPr>
        <p:spPr>
          <a:xfrm>
            <a:off x="1515071" y="2244725"/>
            <a:ext cx="726233" cy="631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utoShape 254">
            <a:extLst>
              <a:ext uri="{FF2B5EF4-FFF2-40B4-BE49-F238E27FC236}">
                <a16:creationId xmlns:a16="http://schemas.microsoft.com/office/drawing/2014/main" id="{5B2CC3DD-F26C-2EAC-FA61-D38CFE4FB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160" y="4081671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8714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64596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원하는 검색어를 입력 후 버튼을 눌러 검색한다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하단의 검색 결과를 확인한다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원하는 업체를 클릭하여 업체 상세 페이지로 이동한다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631143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건축과구조 마켓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ALL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984893-D6AF-D185-8926-9617E38A12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4"/>
          <a:stretch/>
        </p:blipFill>
        <p:spPr>
          <a:xfrm>
            <a:off x="266125" y="1783534"/>
            <a:ext cx="1139866" cy="4599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2509E-6BA4-2260-BC8B-C5212391B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sp>
        <p:nvSpPr>
          <p:cNvPr id="10" name="AutoShape 254">
            <a:extLst>
              <a:ext uri="{FF2B5EF4-FFF2-40B4-BE49-F238E27FC236}">
                <a16:creationId xmlns:a16="http://schemas.microsoft.com/office/drawing/2014/main" id="{FB5BA464-FCAE-0AB6-1D06-D4673C89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2" name="AutoShape 256">
            <a:extLst>
              <a:ext uri="{FF2B5EF4-FFF2-40B4-BE49-F238E27FC236}">
                <a16:creationId xmlns:a16="http://schemas.microsoft.com/office/drawing/2014/main" id="{E4EACDED-7464-B5F5-1563-A3F5D7AC2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3" name="AutoShape 257">
            <a:extLst>
              <a:ext uri="{FF2B5EF4-FFF2-40B4-BE49-F238E27FC236}">
                <a16:creationId xmlns:a16="http://schemas.microsoft.com/office/drawing/2014/main" id="{CD94617E-7066-1C30-5F48-4933313A2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4" name="AutoShape 258">
            <a:extLst>
              <a:ext uri="{FF2B5EF4-FFF2-40B4-BE49-F238E27FC236}">
                <a16:creationId xmlns:a16="http://schemas.microsoft.com/office/drawing/2014/main" id="{EA9E2410-3272-9BAD-238A-1FAE35621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5" name="AutoShape 259">
            <a:extLst>
              <a:ext uri="{FF2B5EF4-FFF2-40B4-BE49-F238E27FC236}">
                <a16:creationId xmlns:a16="http://schemas.microsoft.com/office/drawing/2014/main" id="{EB72C714-F5FF-70D1-DBB3-69EBA344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6" name="AutoShape 260">
            <a:extLst>
              <a:ext uri="{FF2B5EF4-FFF2-40B4-BE49-F238E27FC236}">
                <a16:creationId xmlns:a16="http://schemas.microsoft.com/office/drawing/2014/main" id="{B4903348-CEE0-AC7E-2D16-31A4CBBD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7" name="AutoShape 252">
            <a:extLst>
              <a:ext uri="{FF2B5EF4-FFF2-40B4-BE49-F238E27FC236}">
                <a16:creationId xmlns:a16="http://schemas.microsoft.com/office/drawing/2014/main" id="{E0A91AEF-3973-0CF5-C6EF-F4AC845FD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8" name="AutoShape 253">
            <a:extLst>
              <a:ext uri="{FF2B5EF4-FFF2-40B4-BE49-F238E27FC236}">
                <a16:creationId xmlns:a16="http://schemas.microsoft.com/office/drawing/2014/main" id="{F90BE798-BF4A-D0DD-2AC5-9EDBFF156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F3A54EE-0855-1F3A-709A-60507CCAC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83" y="2334536"/>
            <a:ext cx="806491" cy="137731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CED5D4-5710-3E94-778E-95EA735E3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50" y="3480083"/>
            <a:ext cx="806491" cy="8636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2970B6E-374E-97BB-A2BE-8A84E65774CD}"/>
              </a:ext>
            </a:extLst>
          </p:cNvPr>
          <p:cNvSpPr txBox="1"/>
          <p:nvPr/>
        </p:nvSpPr>
        <p:spPr>
          <a:xfrm>
            <a:off x="462261" y="2387464"/>
            <a:ext cx="61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ALL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3DC505-4228-C720-7B09-0C3DB536D9D2}"/>
              </a:ext>
            </a:extLst>
          </p:cNvPr>
          <p:cNvSpPr txBox="1"/>
          <p:nvPr/>
        </p:nvSpPr>
        <p:spPr>
          <a:xfrm>
            <a:off x="342006" y="2626540"/>
            <a:ext cx="1118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계획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설계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연구 </a:t>
            </a:r>
            <a:endParaRPr lang="ko-KR" altLang="en-US" sz="9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4F8EDF-6DFE-B922-F427-C23CFA9D77ED}"/>
              </a:ext>
            </a:extLst>
          </p:cNvPr>
          <p:cNvSpPr txBox="1"/>
          <p:nvPr/>
        </p:nvSpPr>
        <p:spPr>
          <a:xfrm>
            <a:off x="334110" y="2894609"/>
            <a:ext cx="1175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건설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시공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관리 </a:t>
            </a:r>
            <a:endParaRPr lang="ko-KR" altLang="en-US" sz="9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CD6CA8-BF3D-E907-2B86-CA8228C6838F}"/>
              </a:ext>
            </a:extLst>
          </p:cNvPr>
          <p:cNvSpPr txBox="1"/>
          <p:nvPr/>
        </p:nvSpPr>
        <p:spPr>
          <a:xfrm>
            <a:off x="342006" y="3157115"/>
            <a:ext cx="1521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자재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공법</a:t>
            </a:r>
            <a:r>
              <a:rPr kumimoji="1" lang="en-US" altLang="ko-KR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제조 </a:t>
            </a:r>
            <a:endParaRPr lang="ko-KR" altLang="en-US" sz="9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5A481-02BD-1BB8-9966-74FAEA0E992F}"/>
              </a:ext>
            </a:extLst>
          </p:cNvPr>
          <p:cNvSpPr/>
          <p:nvPr/>
        </p:nvSpPr>
        <p:spPr>
          <a:xfrm>
            <a:off x="260899" y="2355162"/>
            <a:ext cx="1139866" cy="271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BD5784A-BF84-502D-099B-59F8EC37C6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1891"/>
          <a:stretch/>
        </p:blipFill>
        <p:spPr>
          <a:xfrm>
            <a:off x="1496975" y="1928086"/>
            <a:ext cx="6138250" cy="312585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0F1EED2F-00F4-FD54-9A33-4C97E6DC3185}"/>
              </a:ext>
            </a:extLst>
          </p:cNvPr>
          <p:cNvGrpSpPr/>
          <p:nvPr/>
        </p:nvGrpSpPr>
        <p:grpSpPr>
          <a:xfrm>
            <a:off x="1492610" y="3107924"/>
            <a:ext cx="6138250" cy="348452"/>
            <a:chOff x="1484769" y="2832358"/>
            <a:chExt cx="6138250" cy="28203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08F9DD-189D-8171-983A-623B4D720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4769" y="2832358"/>
              <a:ext cx="6138250" cy="28203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B47118-1685-F078-5D4D-199F9752AC6E}"/>
                </a:ext>
              </a:extLst>
            </p:cNvPr>
            <p:cNvSpPr/>
            <p:nvPr/>
          </p:nvSpPr>
          <p:spPr>
            <a:xfrm>
              <a:off x="3343544" y="2882293"/>
              <a:ext cx="568056" cy="15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chemeClr val="tx1"/>
                  </a:solidFill>
                </a:rPr>
                <a:t>통합검색</a:t>
              </a:r>
              <a:r>
                <a:rPr lang="ko-KR" altLang="en-US" sz="6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22" name="순서도: 병합 21">
              <a:extLst>
                <a:ext uri="{FF2B5EF4-FFF2-40B4-BE49-F238E27FC236}">
                  <a16:creationId xmlns:a16="http://schemas.microsoft.com/office/drawing/2014/main" id="{BF5683B0-87C8-757F-811E-85AAEB217487}"/>
                </a:ext>
              </a:extLst>
            </p:cNvPr>
            <p:cNvSpPr/>
            <p:nvPr/>
          </p:nvSpPr>
          <p:spPr>
            <a:xfrm>
              <a:off x="3771904" y="2940538"/>
              <a:ext cx="63500" cy="57150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AutoShape 255">
            <a:extLst>
              <a:ext uri="{FF2B5EF4-FFF2-40B4-BE49-F238E27FC236}">
                <a16:creationId xmlns:a16="http://schemas.microsoft.com/office/drawing/2014/main" id="{995A3C59-51B6-4171-77AF-E715DF51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A6FBB2-9AFD-7FB5-B689-CB1FD01B5B7D}"/>
              </a:ext>
            </a:extLst>
          </p:cNvPr>
          <p:cNvSpPr txBox="1"/>
          <p:nvPr/>
        </p:nvSpPr>
        <p:spPr>
          <a:xfrm>
            <a:off x="342006" y="1907461"/>
            <a:ext cx="962514" cy="338554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FFFF"/>
                </a:solidFill>
                <a:latin typeface="+mn-ea"/>
                <a:ea typeface="+mn-ea"/>
              </a:rPr>
              <a:t>건축과구조 마켓</a:t>
            </a:r>
            <a:endParaRPr lang="en-US" altLang="ko-KR" sz="800" b="1" dirty="0">
              <a:solidFill>
                <a:srgbClr val="FFFFFF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solidFill>
                  <a:srgbClr val="FFFFFF"/>
                </a:solidFill>
                <a:latin typeface="+mn-ea"/>
                <a:ea typeface="+mn-ea"/>
              </a:rPr>
              <a:t>A&amp;S Market</a:t>
            </a:r>
            <a:endParaRPr lang="ko-KR" altLang="en-US" sz="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F9108-364D-CF30-6CC6-61CAC1EC4BE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A4E112-4C89-A8B5-6547-96AA99F2FE2D}"/>
              </a:ext>
            </a:extLst>
          </p:cNvPr>
          <p:cNvSpPr/>
          <p:nvPr/>
        </p:nvSpPr>
        <p:spPr>
          <a:xfrm>
            <a:off x="4226767" y="1440686"/>
            <a:ext cx="726233" cy="334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D83ECE-618A-E1A4-6BBC-3ED0A8792CB4}"/>
              </a:ext>
            </a:extLst>
          </p:cNvPr>
          <p:cNvSpPr txBox="1"/>
          <p:nvPr/>
        </p:nvSpPr>
        <p:spPr>
          <a:xfrm>
            <a:off x="1509789" y="1886719"/>
            <a:ext cx="1214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A&amp;S  Market_</a:t>
            </a:r>
            <a:r>
              <a:rPr lang="ko-KR" altLang="en-US" sz="800" dirty="0"/>
              <a:t>장터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E803193-FF23-DA03-9B1D-BABCDC4995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5563" y="2258886"/>
            <a:ext cx="713754" cy="68933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E157A4E-0536-C49A-4688-8162CAC27CF8}"/>
              </a:ext>
            </a:extLst>
          </p:cNvPr>
          <p:cNvSpPr txBox="1"/>
          <p:nvPr/>
        </p:nvSpPr>
        <p:spPr>
          <a:xfrm>
            <a:off x="2268376" y="2527583"/>
            <a:ext cx="5345305" cy="338554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0070C0"/>
                </a:solidFill>
              </a:rPr>
              <a:t>-</a:t>
            </a:r>
            <a:r>
              <a:rPr lang="ko-KR" altLang="en-US" sz="800" dirty="0">
                <a:solidFill>
                  <a:srgbClr val="0070C0"/>
                </a:solidFill>
              </a:rPr>
              <a:t>건축관련 기술서비스 제공 업체들의 마켓 </a:t>
            </a:r>
            <a:r>
              <a:rPr lang="ko-KR" altLang="en-US" sz="800" dirty="0" err="1">
                <a:solidFill>
                  <a:srgbClr val="0070C0"/>
                </a:solidFill>
              </a:rPr>
              <a:t>플레이스</a:t>
            </a:r>
            <a:endParaRPr lang="en-US" altLang="ko-KR" sz="800" dirty="0">
              <a:solidFill>
                <a:srgbClr val="0070C0"/>
              </a:solidFill>
            </a:endParaRPr>
          </a:p>
          <a:p>
            <a:r>
              <a:rPr lang="en-US" altLang="ko-KR" sz="800" dirty="0">
                <a:solidFill>
                  <a:srgbClr val="0070C0"/>
                </a:solidFill>
              </a:rPr>
              <a:t>-</a:t>
            </a:r>
            <a:r>
              <a:rPr lang="ko-KR" altLang="en-US" sz="800" dirty="0">
                <a:solidFill>
                  <a:srgbClr val="0070C0"/>
                </a:solidFill>
              </a:rPr>
              <a:t>건축 관련 제품 및 서비스 업체 총 집합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D63911-E7DF-CC9C-FBAA-59450BE83600}"/>
              </a:ext>
            </a:extLst>
          </p:cNvPr>
          <p:cNvSpPr txBox="1"/>
          <p:nvPr/>
        </p:nvSpPr>
        <p:spPr>
          <a:xfrm>
            <a:off x="2272713" y="2280873"/>
            <a:ext cx="5340967" cy="246221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A&amp;S  Market_</a:t>
            </a:r>
            <a:r>
              <a:rPr lang="ko-KR" altLang="en-US" sz="800" dirty="0"/>
              <a:t>장터</a:t>
            </a:r>
            <a:endParaRPr lang="ko-KR" altLang="en-US" sz="1000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3B97096-FF9E-8165-BBDB-51E8913B05A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7499"/>
          <a:stretch/>
        </p:blipFill>
        <p:spPr>
          <a:xfrm>
            <a:off x="1529186" y="4322300"/>
            <a:ext cx="1943299" cy="11549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E4733CB-E011-1F13-22F9-58D18A003401}"/>
              </a:ext>
            </a:extLst>
          </p:cNvPr>
          <p:cNvSpPr txBox="1"/>
          <p:nvPr/>
        </p:nvSpPr>
        <p:spPr>
          <a:xfrm>
            <a:off x="1545852" y="3999434"/>
            <a:ext cx="1926633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계획</a:t>
            </a:r>
            <a:r>
              <a:rPr lang="en-US" altLang="ko-KR" sz="1000" dirty="0"/>
              <a:t>/</a:t>
            </a:r>
            <a:r>
              <a:rPr lang="ko-KR" altLang="en-US" sz="1000" dirty="0"/>
              <a:t>설계</a:t>
            </a:r>
            <a:r>
              <a:rPr lang="en-US" altLang="ko-KR" sz="1000" dirty="0"/>
              <a:t>/</a:t>
            </a:r>
            <a:r>
              <a:rPr lang="ko-KR" altLang="en-US" sz="1000" dirty="0"/>
              <a:t>연구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1EA187-0C6F-2F3A-9C21-4095C9B43AB8}"/>
              </a:ext>
            </a:extLst>
          </p:cNvPr>
          <p:cNvSpPr txBox="1"/>
          <p:nvPr/>
        </p:nvSpPr>
        <p:spPr>
          <a:xfrm>
            <a:off x="3581385" y="3999434"/>
            <a:ext cx="1926633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건설</a:t>
            </a:r>
            <a:r>
              <a:rPr lang="en-US" altLang="ko-KR" sz="1000" dirty="0"/>
              <a:t>/</a:t>
            </a:r>
            <a:r>
              <a:rPr lang="ko-KR" altLang="en-US" sz="1000" dirty="0"/>
              <a:t>시공</a:t>
            </a:r>
            <a:r>
              <a:rPr lang="en-US" altLang="ko-KR" sz="1000" dirty="0"/>
              <a:t>/</a:t>
            </a:r>
            <a:r>
              <a:rPr lang="ko-KR" altLang="en-US" sz="1000" dirty="0"/>
              <a:t>관리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DC93E9-2B63-AF1D-3D72-8A046681474F}"/>
              </a:ext>
            </a:extLst>
          </p:cNvPr>
          <p:cNvSpPr txBox="1"/>
          <p:nvPr/>
        </p:nvSpPr>
        <p:spPr>
          <a:xfrm>
            <a:off x="5598398" y="3999434"/>
            <a:ext cx="1926633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자재</a:t>
            </a:r>
            <a:r>
              <a:rPr lang="en-US" altLang="ko-KR" sz="1000" dirty="0"/>
              <a:t>/</a:t>
            </a:r>
            <a:r>
              <a:rPr lang="ko-KR" altLang="en-US" sz="1000" dirty="0"/>
              <a:t>공법</a:t>
            </a:r>
            <a:r>
              <a:rPr lang="en-US" altLang="ko-KR" sz="1000" dirty="0"/>
              <a:t>/</a:t>
            </a:r>
            <a:r>
              <a:rPr lang="ko-KR" altLang="en-US" sz="1000" dirty="0"/>
              <a:t>제조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F8E6AF3A-154E-6CA0-CC35-47C5CFA8EF4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7499" b="59616"/>
          <a:stretch/>
        </p:blipFill>
        <p:spPr>
          <a:xfrm>
            <a:off x="3549147" y="4322300"/>
            <a:ext cx="1943299" cy="466413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3BFA9869-E8DA-7530-91A1-C57514A70D9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7499" b="85506"/>
          <a:stretch/>
        </p:blipFill>
        <p:spPr>
          <a:xfrm>
            <a:off x="5579863" y="4322300"/>
            <a:ext cx="1943299" cy="167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FB27D-A6B9-E553-A00F-DCB053B07133}"/>
              </a:ext>
            </a:extLst>
          </p:cNvPr>
          <p:cNvSpPr txBox="1"/>
          <p:nvPr/>
        </p:nvSpPr>
        <p:spPr>
          <a:xfrm>
            <a:off x="1536504" y="2509984"/>
            <a:ext cx="713754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A&amp;S Market</a:t>
            </a:r>
            <a:endParaRPr lang="ko-KR" altLang="en-US" sz="700" b="1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F9F7E6A-B74A-1D32-9767-D31D9C4C5C15}"/>
              </a:ext>
            </a:extLst>
          </p:cNvPr>
          <p:cNvSpPr/>
          <p:nvPr/>
        </p:nvSpPr>
        <p:spPr>
          <a:xfrm>
            <a:off x="1515071" y="2244725"/>
            <a:ext cx="726233" cy="631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05948E4-347A-32EF-85D1-8609E66328E8}"/>
              </a:ext>
            </a:extLst>
          </p:cNvPr>
          <p:cNvCxnSpPr>
            <a:cxnSpLocks/>
          </p:cNvCxnSpPr>
          <p:nvPr/>
        </p:nvCxnSpPr>
        <p:spPr>
          <a:xfrm>
            <a:off x="1534749" y="3824391"/>
            <a:ext cx="61295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252139E-7805-0939-8358-EAFADD298CE1}"/>
              </a:ext>
            </a:extLst>
          </p:cNvPr>
          <p:cNvSpPr txBox="1"/>
          <p:nvPr/>
        </p:nvSpPr>
        <p:spPr>
          <a:xfrm>
            <a:off x="1492610" y="3623797"/>
            <a:ext cx="270733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… </a:t>
            </a:r>
            <a:r>
              <a:rPr lang="ko-KR" altLang="en-US" sz="700" b="1" dirty="0"/>
              <a:t>에 대한 검색결과는 총 </a:t>
            </a:r>
            <a:r>
              <a:rPr lang="en-US" altLang="ko-KR" sz="700" b="1" dirty="0">
                <a:solidFill>
                  <a:srgbClr val="FF0000"/>
                </a:solidFill>
              </a:rPr>
              <a:t>OO</a:t>
            </a:r>
            <a:r>
              <a:rPr lang="ko-KR" altLang="en-US" sz="700" b="1" dirty="0">
                <a:solidFill>
                  <a:srgbClr val="FF0000"/>
                </a:solidFill>
              </a:rPr>
              <a:t>건</a:t>
            </a:r>
            <a:r>
              <a:rPr lang="ko-KR" altLang="en-US" sz="700" b="1" dirty="0"/>
              <a:t> 입니다</a:t>
            </a:r>
            <a:r>
              <a:rPr lang="en-US" altLang="ko-KR" sz="700" b="1" dirty="0"/>
              <a:t>.</a:t>
            </a:r>
            <a:endParaRPr lang="ko-KR" altLang="en-US" sz="700" b="1" dirty="0"/>
          </a:p>
        </p:txBody>
      </p:sp>
      <p:sp>
        <p:nvSpPr>
          <p:cNvPr id="58" name="AutoShape 254">
            <a:extLst>
              <a:ext uri="{FF2B5EF4-FFF2-40B4-BE49-F238E27FC236}">
                <a16:creationId xmlns:a16="http://schemas.microsoft.com/office/drawing/2014/main" id="{C07EDFEC-FC01-6493-48B6-00222399C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4506" y="3021584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59" name="AutoShape 255">
            <a:extLst>
              <a:ext uri="{FF2B5EF4-FFF2-40B4-BE49-F238E27FC236}">
                <a16:creationId xmlns:a16="http://schemas.microsoft.com/office/drawing/2014/main" id="{F46AF1BE-123D-17DE-5FA5-203DB393C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563" y="3529908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60" name="AutoShape 256">
            <a:extLst>
              <a:ext uri="{FF2B5EF4-FFF2-40B4-BE49-F238E27FC236}">
                <a16:creationId xmlns:a16="http://schemas.microsoft.com/office/drawing/2014/main" id="{006724A8-C5F5-361B-95A5-D764C86C5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971" y="4504950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3638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7F60E449-086B-76B7-D909-D0767547FEC6}"/>
              </a:ext>
            </a:extLst>
          </p:cNvPr>
          <p:cNvGrpSpPr/>
          <p:nvPr/>
        </p:nvGrpSpPr>
        <p:grpSpPr>
          <a:xfrm>
            <a:off x="1472030" y="2241827"/>
            <a:ext cx="6138250" cy="348452"/>
            <a:chOff x="1484769" y="2832358"/>
            <a:chExt cx="6138250" cy="282034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1C40142-4969-964B-30B5-99704B7A1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769" y="2832358"/>
              <a:ext cx="6138250" cy="282034"/>
            </a:xfrm>
            <a:prstGeom prst="rect">
              <a:avLst/>
            </a:prstGeom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B438100-B159-FBBE-8366-26CFDE14D6AF}"/>
                </a:ext>
              </a:extLst>
            </p:cNvPr>
            <p:cNvSpPr/>
            <p:nvPr/>
          </p:nvSpPr>
          <p:spPr>
            <a:xfrm>
              <a:off x="3343544" y="2882293"/>
              <a:ext cx="568056" cy="15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chemeClr val="tx1"/>
                  </a:solidFill>
                </a:rPr>
                <a:t>통합검색</a:t>
              </a:r>
              <a:r>
                <a:rPr lang="ko-KR" altLang="en-US" sz="6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00" name="순서도: 병합 99">
              <a:extLst>
                <a:ext uri="{FF2B5EF4-FFF2-40B4-BE49-F238E27FC236}">
                  <a16:creationId xmlns:a16="http://schemas.microsoft.com/office/drawing/2014/main" id="{034D2A5B-1143-0A4D-D26D-9E9039A1F085}"/>
                </a:ext>
              </a:extLst>
            </p:cNvPr>
            <p:cNvSpPr/>
            <p:nvPr/>
          </p:nvSpPr>
          <p:spPr>
            <a:xfrm>
              <a:off x="3771904" y="2940538"/>
              <a:ext cx="63500" cy="57150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7334BB0-C0B2-5516-3C8E-7975591B82C8}"/>
                </a:ext>
              </a:extLst>
            </p:cNvPr>
            <p:cNvSpPr/>
            <p:nvPr/>
          </p:nvSpPr>
          <p:spPr>
            <a:xfrm>
              <a:off x="7322856" y="2895348"/>
              <a:ext cx="176487" cy="1530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18D3A9B-0BF6-8583-DBAA-AE54338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83" y="2969113"/>
              <a:ext cx="970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234533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좌측 메뉴바의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리스트 확인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 내역 입력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클릭하여 상세 소개 페이지로 이동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748775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건축과구조 마켓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계획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연구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984893-D6AF-D185-8926-9617E38A12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4"/>
          <a:stretch/>
        </p:blipFill>
        <p:spPr>
          <a:xfrm>
            <a:off x="266125" y="1783534"/>
            <a:ext cx="1139866" cy="4599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2509E-6BA4-2260-BC8B-C5212391B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sp>
        <p:nvSpPr>
          <p:cNvPr id="10" name="AutoShape 254">
            <a:extLst>
              <a:ext uri="{FF2B5EF4-FFF2-40B4-BE49-F238E27FC236}">
                <a16:creationId xmlns:a16="http://schemas.microsoft.com/office/drawing/2014/main" id="{FB5BA464-FCAE-0AB6-1D06-D4673C89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1" name="AutoShape 255">
            <a:extLst>
              <a:ext uri="{FF2B5EF4-FFF2-40B4-BE49-F238E27FC236}">
                <a16:creationId xmlns:a16="http://schemas.microsoft.com/office/drawing/2014/main" id="{CF6B5CBD-A052-99E3-4703-91F1922D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644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12" name="AutoShape 256">
            <a:extLst>
              <a:ext uri="{FF2B5EF4-FFF2-40B4-BE49-F238E27FC236}">
                <a16:creationId xmlns:a16="http://schemas.microsoft.com/office/drawing/2014/main" id="{E4EACDED-7464-B5F5-1563-A3F5D7AC2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3" name="AutoShape 257">
            <a:extLst>
              <a:ext uri="{FF2B5EF4-FFF2-40B4-BE49-F238E27FC236}">
                <a16:creationId xmlns:a16="http://schemas.microsoft.com/office/drawing/2014/main" id="{CD94617E-7066-1C30-5F48-4933313A2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4" name="AutoShape 258">
            <a:extLst>
              <a:ext uri="{FF2B5EF4-FFF2-40B4-BE49-F238E27FC236}">
                <a16:creationId xmlns:a16="http://schemas.microsoft.com/office/drawing/2014/main" id="{EA9E2410-3272-9BAD-238A-1FAE35621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5" name="AutoShape 259">
            <a:extLst>
              <a:ext uri="{FF2B5EF4-FFF2-40B4-BE49-F238E27FC236}">
                <a16:creationId xmlns:a16="http://schemas.microsoft.com/office/drawing/2014/main" id="{EB72C714-F5FF-70D1-DBB3-69EBA344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6" name="AutoShape 260">
            <a:extLst>
              <a:ext uri="{FF2B5EF4-FFF2-40B4-BE49-F238E27FC236}">
                <a16:creationId xmlns:a16="http://schemas.microsoft.com/office/drawing/2014/main" id="{B4903348-CEE0-AC7E-2D16-31A4CBBD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7" name="AutoShape 252">
            <a:extLst>
              <a:ext uri="{FF2B5EF4-FFF2-40B4-BE49-F238E27FC236}">
                <a16:creationId xmlns:a16="http://schemas.microsoft.com/office/drawing/2014/main" id="{E0A91AEF-3973-0CF5-C6EF-F4AC845FD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8" name="AutoShape 253">
            <a:extLst>
              <a:ext uri="{FF2B5EF4-FFF2-40B4-BE49-F238E27FC236}">
                <a16:creationId xmlns:a16="http://schemas.microsoft.com/office/drawing/2014/main" id="{F90BE798-BF4A-D0DD-2AC5-9EDBFF156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F3A54EE-0855-1F3A-709A-60507CCAC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483" y="2334536"/>
            <a:ext cx="806491" cy="137731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CED5D4-5710-3E94-778E-95EA735E3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50" y="3480083"/>
            <a:ext cx="806491" cy="8636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2970B6E-374E-97BB-A2BE-8A84E65774CD}"/>
              </a:ext>
            </a:extLst>
          </p:cNvPr>
          <p:cNvSpPr txBox="1"/>
          <p:nvPr/>
        </p:nvSpPr>
        <p:spPr>
          <a:xfrm>
            <a:off x="462261" y="2387464"/>
            <a:ext cx="61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ALL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3DC505-4228-C720-7B09-0C3DB536D9D2}"/>
              </a:ext>
            </a:extLst>
          </p:cNvPr>
          <p:cNvSpPr txBox="1"/>
          <p:nvPr/>
        </p:nvSpPr>
        <p:spPr>
          <a:xfrm>
            <a:off x="474690" y="2642807"/>
            <a:ext cx="806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설계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구조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4F8EDF-6DFE-B922-F427-C23CFA9D77ED}"/>
              </a:ext>
            </a:extLst>
          </p:cNvPr>
          <p:cNvSpPr txBox="1"/>
          <p:nvPr/>
        </p:nvSpPr>
        <p:spPr>
          <a:xfrm>
            <a:off x="478454" y="2898150"/>
            <a:ext cx="827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건설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CD6CA8-BF3D-E907-2B86-CA8228C6838F}"/>
              </a:ext>
            </a:extLst>
          </p:cNvPr>
          <p:cNvSpPr txBox="1"/>
          <p:nvPr/>
        </p:nvSpPr>
        <p:spPr>
          <a:xfrm>
            <a:off x="467074" y="3152646"/>
            <a:ext cx="814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자재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공법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0E9E5-AE57-A733-4F5F-4231EF328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6718" y="2650704"/>
            <a:ext cx="6213724" cy="367852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0F58980-7BC3-CC3E-00EA-589B957FCE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2667" y="3720424"/>
            <a:ext cx="3582857" cy="18613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84448C-F94B-EFDA-6A1D-90408144E8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1424" y="3003233"/>
            <a:ext cx="1485976" cy="5839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FEF3D0-7266-32C6-3B35-ED83040022CA}"/>
              </a:ext>
            </a:extLst>
          </p:cNvPr>
          <p:cNvSpPr txBox="1"/>
          <p:nvPr/>
        </p:nvSpPr>
        <p:spPr>
          <a:xfrm>
            <a:off x="2239156" y="3085886"/>
            <a:ext cx="1271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설계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322452-4ECF-C6AB-1C0F-F70797D77F36}"/>
              </a:ext>
            </a:extLst>
          </p:cNvPr>
          <p:cNvSpPr txBox="1"/>
          <p:nvPr/>
        </p:nvSpPr>
        <p:spPr>
          <a:xfrm>
            <a:off x="2291516" y="3413146"/>
            <a:ext cx="25561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설계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구조 업체들에 대한 정보를 제공해 드립니다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019F16A-CF63-F6E0-ED85-BAF2177A7ED6}"/>
              </a:ext>
            </a:extLst>
          </p:cNvPr>
          <p:cNvCxnSpPr>
            <a:cxnSpLocks/>
          </p:cNvCxnSpPr>
          <p:nvPr/>
        </p:nvCxnSpPr>
        <p:spPr>
          <a:xfrm>
            <a:off x="7397791" y="2352108"/>
            <a:ext cx="0" cy="12525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D23728A-8141-2B91-B9BB-8FAEBF2619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5990" y="5550446"/>
            <a:ext cx="6283505" cy="83249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BF4BD75-66A5-5C27-75F2-41D3AC7CCA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738" y="2229174"/>
            <a:ext cx="6198892" cy="1457117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EE910B4A-06E2-4D14-4021-8053711C186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61891"/>
          <a:stretch/>
        </p:blipFill>
        <p:spPr>
          <a:xfrm>
            <a:off x="1514380" y="1916590"/>
            <a:ext cx="6138250" cy="31258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857C690-007A-4409-820D-73392155BE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4958" y="2247848"/>
            <a:ext cx="6165964" cy="64944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B4A7E33-5EC3-8DCB-5B1E-05A263EC0030}"/>
              </a:ext>
            </a:extLst>
          </p:cNvPr>
          <p:cNvGrpSpPr/>
          <p:nvPr/>
        </p:nvGrpSpPr>
        <p:grpSpPr>
          <a:xfrm>
            <a:off x="1501335" y="3004100"/>
            <a:ext cx="6138250" cy="348452"/>
            <a:chOff x="1484769" y="2832358"/>
            <a:chExt cx="6138250" cy="282034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9AB1AD5-B8BE-BE91-7483-A93B9877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769" y="2832358"/>
              <a:ext cx="6138250" cy="282034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5AF1F17-5211-6D17-313D-2AADD5BB58DB}"/>
                </a:ext>
              </a:extLst>
            </p:cNvPr>
            <p:cNvSpPr/>
            <p:nvPr/>
          </p:nvSpPr>
          <p:spPr>
            <a:xfrm>
              <a:off x="3343544" y="2882293"/>
              <a:ext cx="568056" cy="15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chemeClr val="tx1"/>
                  </a:solidFill>
                </a:rPr>
                <a:t>통합검색</a:t>
              </a:r>
              <a:r>
                <a:rPr lang="ko-KR" altLang="en-US" sz="6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75" name="순서도: 병합 74">
              <a:extLst>
                <a:ext uri="{FF2B5EF4-FFF2-40B4-BE49-F238E27FC236}">
                  <a16:creationId xmlns:a16="http://schemas.microsoft.com/office/drawing/2014/main" id="{5F42EBAC-5D18-A211-6643-A53D1B8302A6}"/>
                </a:ext>
              </a:extLst>
            </p:cNvPr>
            <p:cNvSpPr/>
            <p:nvPr/>
          </p:nvSpPr>
          <p:spPr>
            <a:xfrm>
              <a:off x="3771904" y="2940538"/>
              <a:ext cx="63500" cy="57150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048FC35-D860-D75C-1F27-4A820D8D5C85}"/>
              </a:ext>
            </a:extLst>
          </p:cNvPr>
          <p:cNvGrpSpPr/>
          <p:nvPr/>
        </p:nvGrpSpPr>
        <p:grpSpPr>
          <a:xfrm>
            <a:off x="1541613" y="3603060"/>
            <a:ext cx="1669734" cy="1926761"/>
            <a:chOff x="4067611" y="862453"/>
            <a:chExt cx="1808879" cy="1804828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37F60AF-8B96-1E21-AE54-DCB8267D29B2}"/>
                </a:ext>
              </a:extLst>
            </p:cNvPr>
            <p:cNvSpPr/>
            <p:nvPr/>
          </p:nvSpPr>
          <p:spPr>
            <a:xfrm>
              <a:off x="4067611" y="862453"/>
              <a:ext cx="1808879" cy="1804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93E394B-4F75-D299-B8A2-8A93D8AAAB73}"/>
                </a:ext>
              </a:extLst>
            </p:cNvPr>
            <p:cNvGrpSpPr/>
            <p:nvPr/>
          </p:nvGrpSpPr>
          <p:grpSpPr>
            <a:xfrm>
              <a:off x="4228149" y="947471"/>
              <a:ext cx="1494956" cy="1664720"/>
              <a:chOff x="5038725" y="874011"/>
              <a:chExt cx="1597359" cy="1664720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D4A703-1EC8-2FDB-3AEF-890379EA12A2}"/>
                  </a:ext>
                </a:extLst>
              </p:cNvPr>
              <p:cNvGrpSpPr/>
              <p:nvPr/>
            </p:nvGrpSpPr>
            <p:grpSpPr>
              <a:xfrm>
                <a:off x="5038725" y="874011"/>
                <a:ext cx="1597359" cy="885656"/>
                <a:chOff x="4114800" y="786913"/>
                <a:chExt cx="1597359" cy="885656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D5E6D76C-DE4E-5FC0-83DE-70703334CD38}"/>
                    </a:ext>
                  </a:extLst>
                </p:cNvPr>
                <p:cNvSpPr/>
                <p:nvPr/>
              </p:nvSpPr>
              <p:spPr>
                <a:xfrm>
                  <a:off x="4133913" y="786913"/>
                  <a:ext cx="1578246" cy="883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31" b="1" dirty="0">
                      <a:solidFill>
                        <a:sysClr val="windowText" lastClr="000000"/>
                      </a:solidFill>
                    </a:rPr>
                    <a:t>이미지</a:t>
                  </a:r>
                  <a:endParaRPr lang="ko-KR" altLang="en-US" sz="1662" b="1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53C90642-C1D4-3B5B-14A1-4CBAFDE97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4801" y="788993"/>
                  <a:ext cx="1578245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4918FB86-65D8-B08E-E1C0-FFDD55A30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788993"/>
                  <a:ext cx="1578246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7E7479A-DB8B-685D-690F-CB2D1019CD6A}"/>
                  </a:ext>
                </a:extLst>
              </p:cNvPr>
              <p:cNvSpPr txBox="1"/>
              <p:nvPr/>
            </p:nvSpPr>
            <p:spPr>
              <a:xfrm>
                <a:off x="5422225" y="1896955"/>
                <a:ext cx="811243" cy="27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23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회사 이름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4FDFF10-0046-D3B3-0AC3-5E7A680CC4C5}"/>
                  </a:ext>
                </a:extLst>
              </p:cNvPr>
              <p:cNvSpPr txBox="1"/>
              <p:nvPr/>
            </p:nvSpPr>
            <p:spPr>
              <a:xfrm>
                <a:off x="5339731" y="2092948"/>
                <a:ext cx="976230" cy="44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연락처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</a:t>
                </a:r>
                <a:r>
                  <a:rPr lang="en-US" altLang="ko-KR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1~3</a:t>
                </a:r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2A7C1B-37C2-8072-9ABE-800A0F3402C1}"/>
              </a:ext>
            </a:extLst>
          </p:cNvPr>
          <p:cNvGrpSpPr/>
          <p:nvPr/>
        </p:nvGrpSpPr>
        <p:grpSpPr>
          <a:xfrm>
            <a:off x="3389416" y="3603059"/>
            <a:ext cx="1669734" cy="1926761"/>
            <a:chOff x="3579529" y="3693589"/>
            <a:chExt cx="1669734" cy="1926761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6B3365-2EE9-DE98-C39F-CC0CCE66E136}"/>
                </a:ext>
              </a:extLst>
            </p:cNvPr>
            <p:cNvSpPr/>
            <p:nvPr/>
          </p:nvSpPr>
          <p:spPr>
            <a:xfrm>
              <a:off x="3579529" y="3693589"/>
              <a:ext cx="1669734" cy="19267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186CAA2E-1F8F-CDE4-0703-F9CB1BA5150E}"/>
                </a:ext>
              </a:extLst>
            </p:cNvPr>
            <p:cNvGrpSpPr/>
            <p:nvPr/>
          </p:nvGrpSpPr>
          <p:grpSpPr>
            <a:xfrm>
              <a:off x="3727717" y="3784351"/>
              <a:ext cx="1363447" cy="1777188"/>
              <a:chOff x="5038725" y="874011"/>
              <a:chExt cx="1578246" cy="166472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3A879D43-4EC1-4734-1C88-895B2E771AC1}"/>
                  </a:ext>
                </a:extLst>
              </p:cNvPr>
              <p:cNvGrpSpPr/>
              <p:nvPr/>
            </p:nvGrpSpPr>
            <p:grpSpPr>
              <a:xfrm>
                <a:off x="5038725" y="874011"/>
                <a:ext cx="1578246" cy="885656"/>
                <a:chOff x="4114800" y="786913"/>
                <a:chExt cx="1578246" cy="885656"/>
              </a:xfrm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7F301E74-A74C-09D1-C357-36D007443F44}"/>
                    </a:ext>
                  </a:extLst>
                </p:cNvPr>
                <p:cNvSpPr/>
                <p:nvPr/>
              </p:nvSpPr>
              <p:spPr>
                <a:xfrm>
                  <a:off x="4114800" y="786913"/>
                  <a:ext cx="1578246" cy="883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31" b="1" dirty="0">
                      <a:solidFill>
                        <a:sysClr val="windowText" lastClr="000000"/>
                      </a:solidFill>
                    </a:rPr>
                    <a:t>이미지</a:t>
                  </a:r>
                  <a:endParaRPr lang="ko-KR" altLang="en-US" sz="1662" b="1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75D6D4C4-013B-D726-78DC-8CC015FA7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4801" y="788993"/>
                  <a:ext cx="1578245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F65E7D48-CD01-B859-7A69-92BF9C630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788993"/>
                  <a:ext cx="1578246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8EB8CD7-8555-4840-768A-5885E0F34DC9}"/>
                  </a:ext>
                </a:extLst>
              </p:cNvPr>
              <p:cNvSpPr txBox="1"/>
              <p:nvPr/>
            </p:nvSpPr>
            <p:spPr>
              <a:xfrm>
                <a:off x="5422225" y="1896955"/>
                <a:ext cx="811243" cy="27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23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회사 이름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F37B7C-AFF2-885B-C859-27C49B404915}"/>
                  </a:ext>
                </a:extLst>
              </p:cNvPr>
              <p:cNvSpPr txBox="1"/>
              <p:nvPr/>
            </p:nvSpPr>
            <p:spPr>
              <a:xfrm>
                <a:off x="5339731" y="2092948"/>
                <a:ext cx="976230" cy="44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연락처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</a:t>
                </a:r>
                <a:r>
                  <a:rPr lang="en-US" altLang="ko-KR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1~3</a:t>
                </a:r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2021ED-41B3-CD7B-92BA-55853E6864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3782" y="2336194"/>
            <a:ext cx="1077056" cy="104895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0CA85D-9135-11D2-BAAC-586748BEF8AF}"/>
              </a:ext>
            </a:extLst>
          </p:cNvPr>
          <p:cNvSpPr/>
          <p:nvPr/>
        </p:nvSpPr>
        <p:spPr>
          <a:xfrm>
            <a:off x="259681" y="2608965"/>
            <a:ext cx="1139866" cy="271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AutoShape 252">
            <a:extLst>
              <a:ext uri="{FF2B5EF4-FFF2-40B4-BE49-F238E27FC236}">
                <a16:creationId xmlns:a16="http://schemas.microsoft.com/office/drawing/2014/main" id="{571F79A9-AE01-E6CA-C162-16426E540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5" y="268176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060C61-A2A7-67C2-7FD8-6BA1448A8843}"/>
              </a:ext>
            </a:extLst>
          </p:cNvPr>
          <p:cNvSpPr txBox="1"/>
          <p:nvPr/>
        </p:nvSpPr>
        <p:spPr>
          <a:xfrm>
            <a:off x="380060" y="1878106"/>
            <a:ext cx="962514" cy="338554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FFFF"/>
                </a:solidFill>
                <a:latin typeface="+mn-ea"/>
                <a:ea typeface="+mn-ea"/>
              </a:rPr>
              <a:t>건축과구조 마켓</a:t>
            </a:r>
            <a:endParaRPr lang="en-US" altLang="ko-KR" sz="800" b="1" dirty="0">
              <a:solidFill>
                <a:srgbClr val="FFFFFF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solidFill>
                  <a:srgbClr val="FFFFFF"/>
                </a:solidFill>
                <a:latin typeface="+mn-ea"/>
                <a:ea typeface="+mn-ea"/>
              </a:rPr>
              <a:t>A&amp;S Market</a:t>
            </a:r>
            <a:endParaRPr lang="ko-KR" altLang="en-US" sz="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1176775-FCDC-4D30-9135-2177679A72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5654DF5-4EF2-E1F8-90E7-84EC274F36D6}"/>
              </a:ext>
            </a:extLst>
          </p:cNvPr>
          <p:cNvSpPr txBox="1"/>
          <p:nvPr/>
        </p:nvSpPr>
        <p:spPr>
          <a:xfrm>
            <a:off x="1509789" y="1886719"/>
            <a:ext cx="1214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A&amp;S  Market_</a:t>
            </a:r>
            <a:r>
              <a:rPr lang="ko-KR" altLang="en-US" sz="800" dirty="0"/>
              <a:t>장터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CCD4AB-1827-E461-BA4C-99B38E13F8BC}"/>
              </a:ext>
            </a:extLst>
          </p:cNvPr>
          <p:cNvSpPr txBox="1"/>
          <p:nvPr/>
        </p:nvSpPr>
        <p:spPr>
          <a:xfrm>
            <a:off x="2288657" y="2289600"/>
            <a:ext cx="2452652" cy="230832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계획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설계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연구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회사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및 서비스 아이템 소개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13A7689-F1C4-49BB-7792-C4AB197C2CD4}"/>
              </a:ext>
            </a:extLst>
          </p:cNvPr>
          <p:cNvSpPr txBox="1"/>
          <p:nvPr/>
        </p:nvSpPr>
        <p:spPr>
          <a:xfrm>
            <a:off x="2288664" y="2484929"/>
            <a:ext cx="3070284" cy="415498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건축 설계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인테리어 디자인 및 설계감리 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구조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7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700" dirty="0" err="1">
                <a:solidFill>
                  <a:schemeClr val="bg2">
                    <a:lumMod val="50000"/>
                  </a:schemeClr>
                </a:solidFill>
              </a:rPr>
              <a:t>환경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7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sz="700" dirty="0" err="1">
                <a:solidFill>
                  <a:schemeClr val="bg2">
                    <a:lumMod val="50000"/>
                  </a:schemeClr>
                </a:solidFill>
              </a:rPr>
              <a:t>설비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 엔지니어링 서비스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건축 기술 </a:t>
            </a:r>
            <a:r>
              <a:rPr lang="ko-KR" altLang="en-US" sz="700" dirty="0" err="1">
                <a:solidFill>
                  <a:schemeClr val="bg2">
                    <a:lumMod val="50000"/>
                  </a:schemeClr>
                </a:solidFill>
              </a:rPr>
              <a:t>연구</a:t>
            </a:r>
            <a:r>
              <a:rPr lang="ko-KR" altLang="en-US" sz="7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ㆍ자료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조사 및 분석</a:t>
            </a:r>
            <a:endParaRPr lang="ko-KR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72B4AF0-9223-BC2D-E094-E466E31C3B8F}"/>
              </a:ext>
            </a:extLst>
          </p:cNvPr>
          <p:cNvGrpSpPr/>
          <p:nvPr/>
        </p:nvGrpSpPr>
        <p:grpSpPr>
          <a:xfrm>
            <a:off x="5216891" y="3595761"/>
            <a:ext cx="1669734" cy="1926761"/>
            <a:chOff x="3579529" y="3693589"/>
            <a:chExt cx="1669734" cy="192676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7036E2-53D4-9654-20DD-D383BA17C215}"/>
                </a:ext>
              </a:extLst>
            </p:cNvPr>
            <p:cNvSpPr/>
            <p:nvPr/>
          </p:nvSpPr>
          <p:spPr>
            <a:xfrm>
              <a:off x="3579529" y="3693589"/>
              <a:ext cx="1669734" cy="19267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A4A7579-2429-8744-9543-BA6D2512A8CE}"/>
                </a:ext>
              </a:extLst>
            </p:cNvPr>
            <p:cNvGrpSpPr/>
            <p:nvPr/>
          </p:nvGrpSpPr>
          <p:grpSpPr>
            <a:xfrm>
              <a:off x="3727717" y="3784351"/>
              <a:ext cx="1363447" cy="1777188"/>
              <a:chOff x="5038725" y="874011"/>
              <a:chExt cx="1578246" cy="1664720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1BC1D7F-DAE8-5BCE-F24C-B8B24C8BC0AF}"/>
                  </a:ext>
                </a:extLst>
              </p:cNvPr>
              <p:cNvGrpSpPr/>
              <p:nvPr/>
            </p:nvGrpSpPr>
            <p:grpSpPr>
              <a:xfrm>
                <a:off x="5038725" y="874011"/>
                <a:ext cx="1578246" cy="885656"/>
                <a:chOff x="4114800" y="786913"/>
                <a:chExt cx="1578246" cy="885656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EA5B679B-82C1-3E4C-0614-84F20A90E5BA}"/>
                    </a:ext>
                  </a:extLst>
                </p:cNvPr>
                <p:cNvSpPr/>
                <p:nvPr/>
              </p:nvSpPr>
              <p:spPr>
                <a:xfrm>
                  <a:off x="4114800" y="786913"/>
                  <a:ext cx="1578246" cy="883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31" b="1" dirty="0">
                      <a:solidFill>
                        <a:sysClr val="windowText" lastClr="000000"/>
                      </a:solidFill>
                    </a:rPr>
                    <a:t>이미지</a:t>
                  </a:r>
                  <a:endParaRPr lang="ko-KR" altLang="en-US" sz="1662" b="1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7D0A6F70-93B5-E66A-C441-45A9C194BE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4801" y="788993"/>
                  <a:ext cx="1578245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B6E83EBC-6BDD-2F38-F4E6-708BD29F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788993"/>
                  <a:ext cx="1578246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F59C090-8DA7-7FFF-F4A2-7A69798ADF51}"/>
                  </a:ext>
                </a:extLst>
              </p:cNvPr>
              <p:cNvSpPr txBox="1"/>
              <p:nvPr/>
            </p:nvSpPr>
            <p:spPr>
              <a:xfrm>
                <a:off x="5422225" y="1896955"/>
                <a:ext cx="811243" cy="27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23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회사 이름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4E762-3E30-D9BE-76EB-4D216A88E508}"/>
                  </a:ext>
                </a:extLst>
              </p:cNvPr>
              <p:cNvSpPr txBox="1"/>
              <p:nvPr/>
            </p:nvSpPr>
            <p:spPr>
              <a:xfrm>
                <a:off x="5339731" y="2092948"/>
                <a:ext cx="976230" cy="44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연락처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</a:t>
                </a:r>
                <a:r>
                  <a:rPr lang="en-US" altLang="ko-KR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1~3</a:t>
                </a:r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18" name="AutoShape 253">
            <a:extLst>
              <a:ext uri="{FF2B5EF4-FFF2-40B4-BE49-F238E27FC236}">
                <a16:creationId xmlns:a16="http://schemas.microsoft.com/office/drawing/2014/main" id="{591FD5CB-D401-1DCA-C155-749A84BCF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613" y="3429000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10" name="AutoShape 254">
            <a:extLst>
              <a:ext uri="{FF2B5EF4-FFF2-40B4-BE49-F238E27FC236}">
                <a16:creationId xmlns:a16="http://schemas.microsoft.com/office/drawing/2014/main" id="{166C5748-E7E4-982B-57A1-7A6D0A73D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260" y="2915969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11" name="AutoShape 255">
            <a:extLst>
              <a:ext uri="{FF2B5EF4-FFF2-40B4-BE49-F238E27FC236}">
                <a16:creationId xmlns:a16="http://schemas.microsoft.com/office/drawing/2014/main" id="{0F63179F-7CD2-79DA-8FC7-FBFD51E75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651" y="4825589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22FCB74-ABB8-7332-718B-99DACF26005C}"/>
              </a:ext>
            </a:extLst>
          </p:cNvPr>
          <p:cNvSpPr/>
          <p:nvPr/>
        </p:nvSpPr>
        <p:spPr>
          <a:xfrm>
            <a:off x="7157763" y="5182574"/>
            <a:ext cx="2225559" cy="655060"/>
          </a:xfrm>
          <a:prstGeom prst="wedgeEllipseCallout">
            <a:avLst>
              <a:gd name="adj1" fmla="val -82391"/>
              <a:gd name="adj2" fmla="val -23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업체 등록 시 입력하는  </a:t>
            </a:r>
            <a:r>
              <a:rPr lang="en-US" altLang="ko-KR" sz="1000" dirty="0">
                <a:solidFill>
                  <a:schemeClr val="bg1"/>
                </a:solidFill>
              </a:rPr>
              <a:t>1~3</a:t>
            </a:r>
            <a:r>
              <a:rPr lang="ko-KR" altLang="en-US" sz="1000" dirty="0">
                <a:solidFill>
                  <a:schemeClr val="bg1"/>
                </a:solidFill>
              </a:rPr>
              <a:t>번째 키워드 반영</a:t>
            </a:r>
          </a:p>
        </p:txBody>
      </p:sp>
    </p:spTree>
    <p:extLst>
      <p:ext uri="{BB962C8B-B14F-4D97-AF65-F5344CB8AC3E}">
        <p14:creationId xmlns:p14="http://schemas.microsoft.com/office/powerpoint/2010/main" val="335708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7F60E449-086B-76B7-D909-D0767547FEC6}"/>
              </a:ext>
            </a:extLst>
          </p:cNvPr>
          <p:cNvGrpSpPr/>
          <p:nvPr/>
        </p:nvGrpSpPr>
        <p:grpSpPr>
          <a:xfrm>
            <a:off x="1472030" y="2241827"/>
            <a:ext cx="6138250" cy="348452"/>
            <a:chOff x="1484769" y="2832358"/>
            <a:chExt cx="6138250" cy="282034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1C40142-4969-964B-30B5-99704B7A1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769" y="2832358"/>
              <a:ext cx="6138250" cy="282034"/>
            </a:xfrm>
            <a:prstGeom prst="rect">
              <a:avLst/>
            </a:prstGeom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B438100-B159-FBBE-8366-26CFDE14D6AF}"/>
                </a:ext>
              </a:extLst>
            </p:cNvPr>
            <p:cNvSpPr/>
            <p:nvPr/>
          </p:nvSpPr>
          <p:spPr>
            <a:xfrm>
              <a:off x="3343544" y="2882293"/>
              <a:ext cx="568056" cy="15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chemeClr val="tx1"/>
                  </a:solidFill>
                </a:rPr>
                <a:t>통합검색</a:t>
              </a:r>
              <a:r>
                <a:rPr lang="ko-KR" altLang="en-US" sz="6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00" name="순서도: 병합 99">
              <a:extLst>
                <a:ext uri="{FF2B5EF4-FFF2-40B4-BE49-F238E27FC236}">
                  <a16:creationId xmlns:a16="http://schemas.microsoft.com/office/drawing/2014/main" id="{034D2A5B-1143-0A4D-D26D-9E9039A1F085}"/>
                </a:ext>
              </a:extLst>
            </p:cNvPr>
            <p:cNvSpPr/>
            <p:nvPr/>
          </p:nvSpPr>
          <p:spPr>
            <a:xfrm>
              <a:off x="3771904" y="2940538"/>
              <a:ext cx="63500" cy="57150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7334BB0-C0B2-5516-3C8E-7975591B82C8}"/>
                </a:ext>
              </a:extLst>
            </p:cNvPr>
            <p:cNvSpPr/>
            <p:nvPr/>
          </p:nvSpPr>
          <p:spPr>
            <a:xfrm>
              <a:off x="7322856" y="2895348"/>
              <a:ext cx="176487" cy="1530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18D3A9B-0BF6-8583-DBAA-AE54338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83" y="2969113"/>
              <a:ext cx="970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86742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좌측 메뉴바의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시공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리스트 확인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 내역 입력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클릭하여 상세 소개 페이지로 이동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56184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건축과구조 마켓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건설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시공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관리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984893-D6AF-D185-8926-9617E38A12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4"/>
          <a:stretch/>
        </p:blipFill>
        <p:spPr>
          <a:xfrm>
            <a:off x="266125" y="1783534"/>
            <a:ext cx="1139866" cy="4599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2509E-6BA4-2260-BC8B-C5212391B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sp>
        <p:nvSpPr>
          <p:cNvPr id="10" name="AutoShape 254">
            <a:extLst>
              <a:ext uri="{FF2B5EF4-FFF2-40B4-BE49-F238E27FC236}">
                <a16:creationId xmlns:a16="http://schemas.microsoft.com/office/drawing/2014/main" id="{FB5BA464-FCAE-0AB6-1D06-D4673C89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1" name="AutoShape 255">
            <a:extLst>
              <a:ext uri="{FF2B5EF4-FFF2-40B4-BE49-F238E27FC236}">
                <a16:creationId xmlns:a16="http://schemas.microsoft.com/office/drawing/2014/main" id="{CF6B5CBD-A052-99E3-4703-91F1922D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644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12" name="AutoShape 256">
            <a:extLst>
              <a:ext uri="{FF2B5EF4-FFF2-40B4-BE49-F238E27FC236}">
                <a16:creationId xmlns:a16="http://schemas.microsoft.com/office/drawing/2014/main" id="{E4EACDED-7464-B5F5-1563-A3F5D7AC2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3" name="AutoShape 257">
            <a:extLst>
              <a:ext uri="{FF2B5EF4-FFF2-40B4-BE49-F238E27FC236}">
                <a16:creationId xmlns:a16="http://schemas.microsoft.com/office/drawing/2014/main" id="{CD94617E-7066-1C30-5F48-4933313A2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4" name="AutoShape 258">
            <a:extLst>
              <a:ext uri="{FF2B5EF4-FFF2-40B4-BE49-F238E27FC236}">
                <a16:creationId xmlns:a16="http://schemas.microsoft.com/office/drawing/2014/main" id="{EA9E2410-3272-9BAD-238A-1FAE35621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5" name="AutoShape 259">
            <a:extLst>
              <a:ext uri="{FF2B5EF4-FFF2-40B4-BE49-F238E27FC236}">
                <a16:creationId xmlns:a16="http://schemas.microsoft.com/office/drawing/2014/main" id="{EB72C714-F5FF-70D1-DBB3-69EBA344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6" name="AutoShape 260">
            <a:extLst>
              <a:ext uri="{FF2B5EF4-FFF2-40B4-BE49-F238E27FC236}">
                <a16:creationId xmlns:a16="http://schemas.microsoft.com/office/drawing/2014/main" id="{B4903348-CEE0-AC7E-2D16-31A4CBBD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7" name="AutoShape 252">
            <a:extLst>
              <a:ext uri="{FF2B5EF4-FFF2-40B4-BE49-F238E27FC236}">
                <a16:creationId xmlns:a16="http://schemas.microsoft.com/office/drawing/2014/main" id="{E0A91AEF-3973-0CF5-C6EF-F4AC845FD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8" name="AutoShape 253">
            <a:extLst>
              <a:ext uri="{FF2B5EF4-FFF2-40B4-BE49-F238E27FC236}">
                <a16:creationId xmlns:a16="http://schemas.microsoft.com/office/drawing/2014/main" id="{F90BE798-BF4A-D0DD-2AC5-9EDBFF156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F3A54EE-0855-1F3A-709A-60507CCAC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483" y="2334536"/>
            <a:ext cx="806491" cy="137731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CED5D4-5710-3E94-778E-95EA735E3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50" y="3480083"/>
            <a:ext cx="806491" cy="8636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2970B6E-374E-97BB-A2BE-8A84E65774CD}"/>
              </a:ext>
            </a:extLst>
          </p:cNvPr>
          <p:cNvSpPr txBox="1"/>
          <p:nvPr/>
        </p:nvSpPr>
        <p:spPr>
          <a:xfrm>
            <a:off x="462261" y="2387464"/>
            <a:ext cx="61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ALL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3DC505-4228-C720-7B09-0C3DB536D9D2}"/>
              </a:ext>
            </a:extLst>
          </p:cNvPr>
          <p:cNvSpPr txBox="1"/>
          <p:nvPr/>
        </p:nvSpPr>
        <p:spPr>
          <a:xfrm>
            <a:off x="474690" y="2642807"/>
            <a:ext cx="806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설계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구조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4F8EDF-6DFE-B922-F427-C23CFA9D77ED}"/>
              </a:ext>
            </a:extLst>
          </p:cNvPr>
          <p:cNvSpPr txBox="1"/>
          <p:nvPr/>
        </p:nvSpPr>
        <p:spPr>
          <a:xfrm>
            <a:off x="478454" y="2898150"/>
            <a:ext cx="827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건설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CD6CA8-BF3D-E907-2B86-CA8228C6838F}"/>
              </a:ext>
            </a:extLst>
          </p:cNvPr>
          <p:cNvSpPr txBox="1"/>
          <p:nvPr/>
        </p:nvSpPr>
        <p:spPr>
          <a:xfrm>
            <a:off x="467074" y="3152646"/>
            <a:ext cx="814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자재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공법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0E9E5-AE57-A733-4F5F-4231EF328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6718" y="2650704"/>
            <a:ext cx="6213724" cy="367852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0F58980-7BC3-CC3E-00EA-589B957FCE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2667" y="3720424"/>
            <a:ext cx="3582857" cy="18613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84448C-F94B-EFDA-6A1D-90408144E8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1424" y="3003233"/>
            <a:ext cx="1485976" cy="5839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FEF3D0-7266-32C6-3B35-ED83040022CA}"/>
              </a:ext>
            </a:extLst>
          </p:cNvPr>
          <p:cNvSpPr txBox="1"/>
          <p:nvPr/>
        </p:nvSpPr>
        <p:spPr>
          <a:xfrm>
            <a:off x="2239156" y="3085886"/>
            <a:ext cx="1271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설계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322452-4ECF-C6AB-1C0F-F70797D77F36}"/>
              </a:ext>
            </a:extLst>
          </p:cNvPr>
          <p:cNvSpPr txBox="1"/>
          <p:nvPr/>
        </p:nvSpPr>
        <p:spPr>
          <a:xfrm>
            <a:off x="2291516" y="3413146"/>
            <a:ext cx="25561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설계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구조 업체들에 대한 정보를 제공해 드립니다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019F16A-CF63-F6E0-ED85-BAF2177A7ED6}"/>
              </a:ext>
            </a:extLst>
          </p:cNvPr>
          <p:cNvCxnSpPr>
            <a:cxnSpLocks/>
          </p:cNvCxnSpPr>
          <p:nvPr/>
        </p:nvCxnSpPr>
        <p:spPr>
          <a:xfrm>
            <a:off x="7397791" y="2352108"/>
            <a:ext cx="0" cy="12525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D23728A-8141-2B91-B9BB-8FAEBF2619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5990" y="5550446"/>
            <a:ext cx="6283505" cy="83249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BF4BD75-66A5-5C27-75F2-41D3AC7CCA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738" y="2229174"/>
            <a:ext cx="6198892" cy="1457117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EE910B4A-06E2-4D14-4021-8053711C186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61891"/>
          <a:stretch/>
        </p:blipFill>
        <p:spPr>
          <a:xfrm>
            <a:off x="1514380" y="1916590"/>
            <a:ext cx="6138250" cy="31258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857C690-007A-4409-820D-73392155BE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4958" y="2247848"/>
            <a:ext cx="6165964" cy="64944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B4A7E33-5EC3-8DCB-5B1E-05A263EC0030}"/>
              </a:ext>
            </a:extLst>
          </p:cNvPr>
          <p:cNvGrpSpPr/>
          <p:nvPr/>
        </p:nvGrpSpPr>
        <p:grpSpPr>
          <a:xfrm>
            <a:off x="1501335" y="3004100"/>
            <a:ext cx="6138250" cy="348452"/>
            <a:chOff x="1484769" y="2832358"/>
            <a:chExt cx="6138250" cy="282034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9AB1AD5-B8BE-BE91-7483-A93B9877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769" y="2832358"/>
              <a:ext cx="6138250" cy="282034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5AF1F17-5211-6D17-313D-2AADD5BB58DB}"/>
                </a:ext>
              </a:extLst>
            </p:cNvPr>
            <p:cNvSpPr/>
            <p:nvPr/>
          </p:nvSpPr>
          <p:spPr>
            <a:xfrm>
              <a:off x="3343544" y="2882293"/>
              <a:ext cx="568056" cy="15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chemeClr val="tx1"/>
                  </a:solidFill>
                </a:rPr>
                <a:t>통합검색</a:t>
              </a:r>
              <a:r>
                <a:rPr lang="ko-KR" altLang="en-US" sz="6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75" name="순서도: 병합 74">
              <a:extLst>
                <a:ext uri="{FF2B5EF4-FFF2-40B4-BE49-F238E27FC236}">
                  <a16:creationId xmlns:a16="http://schemas.microsoft.com/office/drawing/2014/main" id="{5F42EBAC-5D18-A211-6643-A53D1B8302A6}"/>
                </a:ext>
              </a:extLst>
            </p:cNvPr>
            <p:cNvSpPr/>
            <p:nvPr/>
          </p:nvSpPr>
          <p:spPr>
            <a:xfrm>
              <a:off x="3771904" y="2940538"/>
              <a:ext cx="63500" cy="57150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048FC35-D860-D75C-1F27-4A820D8D5C85}"/>
              </a:ext>
            </a:extLst>
          </p:cNvPr>
          <p:cNvGrpSpPr/>
          <p:nvPr/>
        </p:nvGrpSpPr>
        <p:grpSpPr>
          <a:xfrm>
            <a:off x="1541613" y="3603060"/>
            <a:ext cx="1669734" cy="1926761"/>
            <a:chOff x="4067611" y="862453"/>
            <a:chExt cx="1808879" cy="1804828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37F60AF-8B96-1E21-AE54-DCB8267D29B2}"/>
                </a:ext>
              </a:extLst>
            </p:cNvPr>
            <p:cNvSpPr/>
            <p:nvPr/>
          </p:nvSpPr>
          <p:spPr>
            <a:xfrm>
              <a:off x="4067611" y="862453"/>
              <a:ext cx="1808879" cy="1804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93E394B-4F75-D299-B8A2-8A93D8AAAB73}"/>
                </a:ext>
              </a:extLst>
            </p:cNvPr>
            <p:cNvGrpSpPr/>
            <p:nvPr/>
          </p:nvGrpSpPr>
          <p:grpSpPr>
            <a:xfrm>
              <a:off x="4228149" y="947471"/>
              <a:ext cx="1494956" cy="1664720"/>
              <a:chOff x="5038725" y="874011"/>
              <a:chExt cx="1597359" cy="1664720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D4A703-1EC8-2FDB-3AEF-890379EA12A2}"/>
                  </a:ext>
                </a:extLst>
              </p:cNvPr>
              <p:cNvGrpSpPr/>
              <p:nvPr/>
            </p:nvGrpSpPr>
            <p:grpSpPr>
              <a:xfrm>
                <a:off x="5038725" y="874011"/>
                <a:ext cx="1597359" cy="885656"/>
                <a:chOff x="4114800" y="786913"/>
                <a:chExt cx="1597359" cy="885656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D5E6D76C-DE4E-5FC0-83DE-70703334CD38}"/>
                    </a:ext>
                  </a:extLst>
                </p:cNvPr>
                <p:cNvSpPr/>
                <p:nvPr/>
              </p:nvSpPr>
              <p:spPr>
                <a:xfrm>
                  <a:off x="4133913" y="786913"/>
                  <a:ext cx="1578246" cy="883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31" b="1" dirty="0">
                      <a:solidFill>
                        <a:sysClr val="windowText" lastClr="000000"/>
                      </a:solidFill>
                    </a:rPr>
                    <a:t>이미지</a:t>
                  </a:r>
                  <a:endParaRPr lang="ko-KR" altLang="en-US" sz="1662" b="1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53C90642-C1D4-3B5B-14A1-4CBAFDE97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4801" y="788993"/>
                  <a:ext cx="1578245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4918FB86-65D8-B08E-E1C0-FFDD55A30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788993"/>
                  <a:ext cx="1578246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7E7479A-DB8B-685D-690F-CB2D1019CD6A}"/>
                  </a:ext>
                </a:extLst>
              </p:cNvPr>
              <p:cNvSpPr txBox="1"/>
              <p:nvPr/>
            </p:nvSpPr>
            <p:spPr>
              <a:xfrm>
                <a:off x="5422225" y="1896955"/>
                <a:ext cx="811243" cy="27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23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회사 이름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4FDFF10-0046-D3B3-0AC3-5E7A680CC4C5}"/>
                  </a:ext>
                </a:extLst>
              </p:cNvPr>
              <p:cNvSpPr txBox="1"/>
              <p:nvPr/>
            </p:nvSpPr>
            <p:spPr>
              <a:xfrm>
                <a:off x="5339731" y="2092948"/>
                <a:ext cx="976230" cy="44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연락처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</a:t>
                </a:r>
                <a:r>
                  <a:rPr lang="en-US" altLang="ko-KR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1~3</a:t>
                </a:r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2A7C1B-37C2-8072-9ABE-800A0F3402C1}"/>
              </a:ext>
            </a:extLst>
          </p:cNvPr>
          <p:cNvGrpSpPr/>
          <p:nvPr/>
        </p:nvGrpSpPr>
        <p:grpSpPr>
          <a:xfrm>
            <a:off x="3389416" y="3603059"/>
            <a:ext cx="1669734" cy="1926761"/>
            <a:chOff x="3579529" y="3693589"/>
            <a:chExt cx="1669734" cy="1926761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6B3365-2EE9-DE98-C39F-CC0CCE66E136}"/>
                </a:ext>
              </a:extLst>
            </p:cNvPr>
            <p:cNvSpPr/>
            <p:nvPr/>
          </p:nvSpPr>
          <p:spPr>
            <a:xfrm>
              <a:off x="3579529" y="3693589"/>
              <a:ext cx="1669734" cy="19267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186CAA2E-1F8F-CDE4-0703-F9CB1BA5150E}"/>
                </a:ext>
              </a:extLst>
            </p:cNvPr>
            <p:cNvGrpSpPr/>
            <p:nvPr/>
          </p:nvGrpSpPr>
          <p:grpSpPr>
            <a:xfrm>
              <a:off x="3727717" y="3784351"/>
              <a:ext cx="1363447" cy="1777188"/>
              <a:chOff x="5038725" y="874011"/>
              <a:chExt cx="1578246" cy="166472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3A879D43-4EC1-4734-1C88-895B2E771AC1}"/>
                  </a:ext>
                </a:extLst>
              </p:cNvPr>
              <p:cNvGrpSpPr/>
              <p:nvPr/>
            </p:nvGrpSpPr>
            <p:grpSpPr>
              <a:xfrm>
                <a:off x="5038725" y="874011"/>
                <a:ext cx="1578246" cy="885656"/>
                <a:chOff x="4114800" y="786913"/>
                <a:chExt cx="1578246" cy="885656"/>
              </a:xfrm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7F301E74-A74C-09D1-C357-36D007443F44}"/>
                    </a:ext>
                  </a:extLst>
                </p:cNvPr>
                <p:cNvSpPr/>
                <p:nvPr/>
              </p:nvSpPr>
              <p:spPr>
                <a:xfrm>
                  <a:off x="4114800" y="786913"/>
                  <a:ext cx="1578246" cy="883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31" b="1" dirty="0">
                      <a:solidFill>
                        <a:sysClr val="windowText" lastClr="000000"/>
                      </a:solidFill>
                    </a:rPr>
                    <a:t>이미지</a:t>
                  </a:r>
                  <a:endParaRPr lang="ko-KR" altLang="en-US" sz="1662" b="1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75D6D4C4-013B-D726-78DC-8CC015FA7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4801" y="788993"/>
                  <a:ext cx="1578245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F65E7D48-CD01-B859-7A69-92BF9C630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788993"/>
                  <a:ext cx="1578246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8EB8CD7-8555-4840-768A-5885E0F34DC9}"/>
                  </a:ext>
                </a:extLst>
              </p:cNvPr>
              <p:cNvSpPr txBox="1"/>
              <p:nvPr/>
            </p:nvSpPr>
            <p:spPr>
              <a:xfrm>
                <a:off x="5422225" y="1896955"/>
                <a:ext cx="811243" cy="27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23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회사 이름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F37B7C-AFF2-885B-C859-27C49B404915}"/>
                  </a:ext>
                </a:extLst>
              </p:cNvPr>
              <p:cNvSpPr txBox="1"/>
              <p:nvPr/>
            </p:nvSpPr>
            <p:spPr>
              <a:xfrm>
                <a:off x="5339731" y="2092948"/>
                <a:ext cx="976230" cy="44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연락처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</a:t>
                </a:r>
                <a:r>
                  <a:rPr lang="en-US" altLang="ko-KR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1~3</a:t>
                </a:r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2021ED-41B3-CD7B-92BA-55853E6864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3782" y="2336194"/>
            <a:ext cx="1077056" cy="104895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0CA85D-9135-11D2-BAAC-586748BEF8AF}"/>
              </a:ext>
            </a:extLst>
          </p:cNvPr>
          <p:cNvSpPr/>
          <p:nvPr/>
        </p:nvSpPr>
        <p:spPr>
          <a:xfrm>
            <a:off x="259681" y="2880567"/>
            <a:ext cx="1139866" cy="271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AutoShape 252">
            <a:extLst>
              <a:ext uri="{FF2B5EF4-FFF2-40B4-BE49-F238E27FC236}">
                <a16:creationId xmlns:a16="http://schemas.microsoft.com/office/drawing/2014/main" id="{571F79A9-AE01-E6CA-C162-16426E540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5" y="2953368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060C61-A2A7-67C2-7FD8-6BA1448A8843}"/>
              </a:ext>
            </a:extLst>
          </p:cNvPr>
          <p:cNvSpPr txBox="1"/>
          <p:nvPr/>
        </p:nvSpPr>
        <p:spPr>
          <a:xfrm>
            <a:off x="380060" y="1878106"/>
            <a:ext cx="962514" cy="338554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FFFF"/>
                </a:solidFill>
                <a:latin typeface="+mn-ea"/>
                <a:ea typeface="+mn-ea"/>
              </a:rPr>
              <a:t>건축과구조 마켓</a:t>
            </a:r>
            <a:endParaRPr lang="en-US" altLang="ko-KR" sz="800" b="1" dirty="0">
              <a:solidFill>
                <a:srgbClr val="FFFFFF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solidFill>
                  <a:srgbClr val="FFFFFF"/>
                </a:solidFill>
                <a:latin typeface="+mn-ea"/>
                <a:ea typeface="+mn-ea"/>
              </a:rPr>
              <a:t>A&amp;S Market</a:t>
            </a:r>
            <a:endParaRPr lang="ko-KR" altLang="en-US" sz="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1176775-FCDC-4D30-9135-2177679A72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5654DF5-4EF2-E1F8-90E7-84EC274F36D6}"/>
              </a:ext>
            </a:extLst>
          </p:cNvPr>
          <p:cNvSpPr txBox="1"/>
          <p:nvPr/>
        </p:nvSpPr>
        <p:spPr>
          <a:xfrm>
            <a:off x="1509789" y="1886719"/>
            <a:ext cx="1214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A&amp;S  Market_</a:t>
            </a:r>
            <a:r>
              <a:rPr lang="ko-KR" altLang="en-US" sz="800" dirty="0"/>
              <a:t>장터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72B4AF0-9223-BC2D-E094-E466E31C3B8F}"/>
              </a:ext>
            </a:extLst>
          </p:cNvPr>
          <p:cNvGrpSpPr/>
          <p:nvPr/>
        </p:nvGrpSpPr>
        <p:grpSpPr>
          <a:xfrm>
            <a:off x="5216891" y="3595761"/>
            <a:ext cx="1669734" cy="1926761"/>
            <a:chOff x="3579529" y="3693589"/>
            <a:chExt cx="1669734" cy="192676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7036E2-53D4-9654-20DD-D383BA17C215}"/>
                </a:ext>
              </a:extLst>
            </p:cNvPr>
            <p:cNvSpPr/>
            <p:nvPr/>
          </p:nvSpPr>
          <p:spPr>
            <a:xfrm>
              <a:off x="3579529" y="3693589"/>
              <a:ext cx="1669734" cy="19267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A4A7579-2429-8744-9543-BA6D2512A8CE}"/>
                </a:ext>
              </a:extLst>
            </p:cNvPr>
            <p:cNvGrpSpPr/>
            <p:nvPr/>
          </p:nvGrpSpPr>
          <p:grpSpPr>
            <a:xfrm>
              <a:off x="3727717" y="3784351"/>
              <a:ext cx="1363447" cy="1777188"/>
              <a:chOff x="5038725" y="874011"/>
              <a:chExt cx="1578246" cy="1664720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1BC1D7F-DAE8-5BCE-F24C-B8B24C8BC0AF}"/>
                  </a:ext>
                </a:extLst>
              </p:cNvPr>
              <p:cNvGrpSpPr/>
              <p:nvPr/>
            </p:nvGrpSpPr>
            <p:grpSpPr>
              <a:xfrm>
                <a:off x="5038725" y="874011"/>
                <a:ext cx="1578246" cy="885656"/>
                <a:chOff x="4114800" y="786913"/>
                <a:chExt cx="1578246" cy="885656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EA5B679B-82C1-3E4C-0614-84F20A90E5BA}"/>
                    </a:ext>
                  </a:extLst>
                </p:cNvPr>
                <p:cNvSpPr/>
                <p:nvPr/>
              </p:nvSpPr>
              <p:spPr>
                <a:xfrm>
                  <a:off x="4114800" y="786913"/>
                  <a:ext cx="1578246" cy="883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31" b="1" dirty="0">
                      <a:solidFill>
                        <a:sysClr val="windowText" lastClr="000000"/>
                      </a:solidFill>
                    </a:rPr>
                    <a:t>이미지</a:t>
                  </a:r>
                  <a:endParaRPr lang="ko-KR" altLang="en-US" sz="1662" b="1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7D0A6F70-93B5-E66A-C441-45A9C194BE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4801" y="788993"/>
                  <a:ext cx="1578245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B6E83EBC-6BDD-2F38-F4E6-708BD29F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788993"/>
                  <a:ext cx="1578246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F59C090-8DA7-7FFF-F4A2-7A69798ADF51}"/>
                  </a:ext>
                </a:extLst>
              </p:cNvPr>
              <p:cNvSpPr txBox="1"/>
              <p:nvPr/>
            </p:nvSpPr>
            <p:spPr>
              <a:xfrm>
                <a:off x="5422225" y="1896955"/>
                <a:ext cx="811243" cy="27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23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회사 이름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4E762-3E30-D9BE-76EB-4D216A88E508}"/>
                  </a:ext>
                </a:extLst>
              </p:cNvPr>
              <p:cNvSpPr txBox="1"/>
              <p:nvPr/>
            </p:nvSpPr>
            <p:spPr>
              <a:xfrm>
                <a:off x="5339731" y="2092948"/>
                <a:ext cx="976230" cy="44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연락처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</a:t>
                </a:r>
                <a:r>
                  <a:rPr lang="en-US" altLang="ko-KR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1~3</a:t>
                </a:r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18" name="AutoShape 253">
            <a:extLst>
              <a:ext uri="{FF2B5EF4-FFF2-40B4-BE49-F238E27FC236}">
                <a16:creationId xmlns:a16="http://schemas.microsoft.com/office/drawing/2014/main" id="{591FD5CB-D401-1DCA-C155-749A84BCF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613" y="3429000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10" name="AutoShape 254">
            <a:extLst>
              <a:ext uri="{FF2B5EF4-FFF2-40B4-BE49-F238E27FC236}">
                <a16:creationId xmlns:a16="http://schemas.microsoft.com/office/drawing/2014/main" id="{166C5748-E7E4-982B-57A1-7A6D0A73D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260" y="2915969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11" name="AutoShape 255">
            <a:extLst>
              <a:ext uri="{FF2B5EF4-FFF2-40B4-BE49-F238E27FC236}">
                <a16:creationId xmlns:a16="http://schemas.microsoft.com/office/drawing/2014/main" id="{0F63179F-7CD2-79DA-8FC7-FBFD51E75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651" y="4825589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3531FC-459E-4B59-D781-B8D863CC58EF}"/>
              </a:ext>
            </a:extLst>
          </p:cNvPr>
          <p:cNvSpPr txBox="1"/>
          <p:nvPr/>
        </p:nvSpPr>
        <p:spPr>
          <a:xfrm>
            <a:off x="2281711" y="2473795"/>
            <a:ext cx="3070284" cy="415498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건축 </a:t>
            </a:r>
            <a:r>
              <a:rPr lang="ko-KR" altLang="en-US" sz="700" dirty="0" err="1">
                <a:solidFill>
                  <a:schemeClr val="bg2">
                    <a:lumMod val="50000"/>
                  </a:schemeClr>
                </a:solidFill>
              </a:rPr>
              <a:t>공종별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 시공 및 제작 회사 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건설회사 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건설관리 및 건축자산 관리 회사 등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8D344A-AF93-A29D-4EA8-48A763614CD0}"/>
              </a:ext>
            </a:extLst>
          </p:cNvPr>
          <p:cNvSpPr txBox="1"/>
          <p:nvPr/>
        </p:nvSpPr>
        <p:spPr>
          <a:xfrm>
            <a:off x="2302225" y="2272361"/>
            <a:ext cx="2452652" cy="230832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건설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시공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관리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회사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및 서비스 아이템 소개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FBD8D48-A6CF-26D0-C180-1FF5B3028BDE}"/>
              </a:ext>
            </a:extLst>
          </p:cNvPr>
          <p:cNvSpPr/>
          <p:nvPr/>
        </p:nvSpPr>
        <p:spPr>
          <a:xfrm>
            <a:off x="7157763" y="5182574"/>
            <a:ext cx="2225559" cy="655060"/>
          </a:xfrm>
          <a:prstGeom prst="wedgeEllipseCallout">
            <a:avLst>
              <a:gd name="adj1" fmla="val -82391"/>
              <a:gd name="adj2" fmla="val -23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업체 등록 시 입력하는  </a:t>
            </a:r>
            <a:r>
              <a:rPr lang="en-US" altLang="ko-KR" sz="1000" dirty="0">
                <a:solidFill>
                  <a:schemeClr val="bg1"/>
                </a:solidFill>
              </a:rPr>
              <a:t>1~3</a:t>
            </a:r>
            <a:r>
              <a:rPr lang="ko-KR" altLang="en-US" sz="1000" dirty="0">
                <a:solidFill>
                  <a:schemeClr val="bg1"/>
                </a:solidFill>
              </a:rPr>
              <a:t>번째 키워드 반영</a:t>
            </a:r>
          </a:p>
        </p:txBody>
      </p:sp>
    </p:spTree>
    <p:extLst>
      <p:ext uri="{BB962C8B-B14F-4D97-AF65-F5344CB8AC3E}">
        <p14:creationId xmlns:p14="http://schemas.microsoft.com/office/powerpoint/2010/main" val="375566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7F60E449-086B-76B7-D909-D0767547FEC6}"/>
              </a:ext>
            </a:extLst>
          </p:cNvPr>
          <p:cNvGrpSpPr/>
          <p:nvPr/>
        </p:nvGrpSpPr>
        <p:grpSpPr>
          <a:xfrm>
            <a:off x="1472030" y="2241827"/>
            <a:ext cx="6138250" cy="348452"/>
            <a:chOff x="1484769" y="2832358"/>
            <a:chExt cx="6138250" cy="282034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C1C40142-4969-964B-30B5-99704B7A1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769" y="2832358"/>
              <a:ext cx="6138250" cy="282034"/>
            </a:xfrm>
            <a:prstGeom prst="rect">
              <a:avLst/>
            </a:prstGeom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B438100-B159-FBBE-8366-26CFDE14D6AF}"/>
                </a:ext>
              </a:extLst>
            </p:cNvPr>
            <p:cNvSpPr/>
            <p:nvPr/>
          </p:nvSpPr>
          <p:spPr>
            <a:xfrm>
              <a:off x="3343544" y="2882293"/>
              <a:ext cx="568056" cy="15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chemeClr val="tx1"/>
                  </a:solidFill>
                </a:rPr>
                <a:t>통합검색</a:t>
              </a:r>
              <a:r>
                <a:rPr lang="ko-KR" altLang="en-US" sz="6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100" name="순서도: 병합 99">
              <a:extLst>
                <a:ext uri="{FF2B5EF4-FFF2-40B4-BE49-F238E27FC236}">
                  <a16:creationId xmlns:a16="http://schemas.microsoft.com/office/drawing/2014/main" id="{034D2A5B-1143-0A4D-D26D-9E9039A1F085}"/>
                </a:ext>
              </a:extLst>
            </p:cNvPr>
            <p:cNvSpPr/>
            <p:nvPr/>
          </p:nvSpPr>
          <p:spPr>
            <a:xfrm>
              <a:off x="3771904" y="2940538"/>
              <a:ext cx="63500" cy="57150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C7334BB0-C0B2-5516-3C8E-7975591B82C8}"/>
                </a:ext>
              </a:extLst>
            </p:cNvPr>
            <p:cNvSpPr/>
            <p:nvPr/>
          </p:nvSpPr>
          <p:spPr>
            <a:xfrm>
              <a:off x="7322856" y="2895348"/>
              <a:ext cx="176487" cy="1530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18D3A9B-0BF6-8583-DBAA-AE5433803D50}"/>
                </a:ext>
              </a:extLst>
            </p:cNvPr>
            <p:cNvCxnSpPr>
              <a:cxnSpLocks/>
            </p:cNvCxnSpPr>
            <p:nvPr/>
          </p:nvCxnSpPr>
          <p:spPr>
            <a:xfrm>
              <a:off x="7362583" y="2969113"/>
              <a:ext cx="9703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773317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좌측 메뉴바의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클릭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리스트 확인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 내역 입력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클릭하여 상세 소개 페이지로 이동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92197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건축과구조 마켓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&gt;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자재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공법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제조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E984893-D6AF-D185-8926-9617E38A12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4"/>
          <a:stretch/>
        </p:blipFill>
        <p:spPr>
          <a:xfrm>
            <a:off x="266125" y="1783534"/>
            <a:ext cx="1139866" cy="45996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2509E-6BA4-2260-BC8B-C5212391B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sp>
        <p:nvSpPr>
          <p:cNvPr id="10" name="AutoShape 254">
            <a:extLst>
              <a:ext uri="{FF2B5EF4-FFF2-40B4-BE49-F238E27FC236}">
                <a16:creationId xmlns:a16="http://schemas.microsoft.com/office/drawing/2014/main" id="{FB5BA464-FCAE-0AB6-1D06-D4673C89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1" name="AutoShape 255">
            <a:extLst>
              <a:ext uri="{FF2B5EF4-FFF2-40B4-BE49-F238E27FC236}">
                <a16:creationId xmlns:a16="http://schemas.microsoft.com/office/drawing/2014/main" id="{CF6B5CBD-A052-99E3-4703-91F1922DF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644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12" name="AutoShape 256">
            <a:extLst>
              <a:ext uri="{FF2B5EF4-FFF2-40B4-BE49-F238E27FC236}">
                <a16:creationId xmlns:a16="http://schemas.microsoft.com/office/drawing/2014/main" id="{E4EACDED-7464-B5F5-1563-A3F5D7AC2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13" name="AutoShape 257">
            <a:extLst>
              <a:ext uri="{FF2B5EF4-FFF2-40B4-BE49-F238E27FC236}">
                <a16:creationId xmlns:a16="http://schemas.microsoft.com/office/drawing/2014/main" id="{CD94617E-7066-1C30-5F48-4933313A2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14" name="AutoShape 258">
            <a:extLst>
              <a:ext uri="{FF2B5EF4-FFF2-40B4-BE49-F238E27FC236}">
                <a16:creationId xmlns:a16="http://schemas.microsoft.com/office/drawing/2014/main" id="{EA9E2410-3272-9BAD-238A-1FAE35621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15" name="AutoShape 259">
            <a:extLst>
              <a:ext uri="{FF2B5EF4-FFF2-40B4-BE49-F238E27FC236}">
                <a16:creationId xmlns:a16="http://schemas.microsoft.com/office/drawing/2014/main" id="{EB72C714-F5FF-70D1-DBB3-69EBA3447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16" name="AutoShape 260">
            <a:extLst>
              <a:ext uri="{FF2B5EF4-FFF2-40B4-BE49-F238E27FC236}">
                <a16:creationId xmlns:a16="http://schemas.microsoft.com/office/drawing/2014/main" id="{B4903348-CEE0-AC7E-2D16-31A4CBBD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17" name="AutoShape 252">
            <a:extLst>
              <a:ext uri="{FF2B5EF4-FFF2-40B4-BE49-F238E27FC236}">
                <a16:creationId xmlns:a16="http://schemas.microsoft.com/office/drawing/2014/main" id="{E0A91AEF-3973-0CF5-C6EF-F4AC845FD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18" name="AutoShape 253">
            <a:extLst>
              <a:ext uri="{FF2B5EF4-FFF2-40B4-BE49-F238E27FC236}">
                <a16:creationId xmlns:a16="http://schemas.microsoft.com/office/drawing/2014/main" id="{F90BE798-BF4A-D0DD-2AC5-9EDBFF156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F3A54EE-0855-1F3A-709A-60507CCAC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483" y="2334536"/>
            <a:ext cx="806491" cy="137731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CED5D4-5710-3E94-778E-95EA735E3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50" y="3480083"/>
            <a:ext cx="806491" cy="8636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2970B6E-374E-97BB-A2BE-8A84E65774CD}"/>
              </a:ext>
            </a:extLst>
          </p:cNvPr>
          <p:cNvSpPr txBox="1"/>
          <p:nvPr/>
        </p:nvSpPr>
        <p:spPr>
          <a:xfrm>
            <a:off x="462261" y="2387464"/>
            <a:ext cx="61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ALL</a:t>
            </a:r>
            <a:endParaRPr lang="ko-KR" altLang="en-US" sz="7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3DC505-4228-C720-7B09-0C3DB536D9D2}"/>
              </a:ext>
            </a:extLst>
          </p:cNvPr>
          <p:cNvSpPr txBox="1"/>
          <p:nvPr/>
        </p:nvSpPr>
        <p:spPr>
          <a:xfrm>
            <a:off x="474690" y="2642807"/>
            <a:ext cx="806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설계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구조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4F8EDF-6DFE-B922-F427-C23CFA9D77ED}"/>
              </a:ext>
            </a:extLst>
          </p:cNvPr>
          <p:cNvSpPr txBox="1"/>
          <p:nvPr/>
        </p:nvSpPr>
        <p:spPr>
          <a:xfrm>
            <a:off x="478454" y="2898150"/>
            <a:ext cx="827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건설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CD6CA8-BF3D-E907-2B86-CA8228C6838F}"/>
              </a:ext>
            </a:extLst>
          </p:cNvPr>
          <p:cNvSpPr txBox="1"/>
          <p:nvPr/>
        </p:nvSpPr>
        <p:spPr>
          <a:xfrm>
            <a:off x="467074" y="3152646"/>
            <a:ext cx="814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자재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공법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0E9E5-AE57-A733-4F5F-4231EF328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6718" y="2650704"/>
            <a:ext cx="6213724" cy="367852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0F58980-7BC3-CC3E-00EA-589B957FCE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2667" y="3720424"/>
            <a:ext cx="3582857" cy="18613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84448C-F94B-EFDA-6A1D-90408144E8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1424" y="3003233"/>
            <a:ext cx="1485976" cy="5839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FEF3D0-7266-32C6-3B35-ED83040022CA}"/>
              </a:ext>
            </a:extLst>
          </p:cNvPr>
          <p:cNvSpPr txBox="1"/>
          <p:nvPr/>
        </p:nvSpPr>
        <p:spPr>
          <a:xfrm>
            <a:off x="2239156" y="3085886"/>
            <a:ext cx="1271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설계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구조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322452-4ECF-C6AB-1C0F-F70797D77F36}"/>
              </a:ext>
            </a:extLst>
          </p:cNvPr>
          <p:cNvSpPr txBox="1"/>
          <p:nvPr/>
        </p:nvSpPr>
        <p:spPr>
          <a:xfrm>
            <a:off x="2291516" y="3413146"/>
            <a:ext cx="25561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설계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구조 업체들에 대한 정보를 제공해 드립니다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019F16A-CF63-F6E0-ED85-BAF2177A7ED6}"/>
              </a:ext>
            </a:extLst>
          </p:cNvPr>
          <p:cNvCxnSpPr>
            <a:cxnSpLocks/>
          </p:cNvCxnSpPr>
          <p:nvPr/>
        </p:nvCxnSpPr>
        <p:spPr>
          <a:xfrm>
            <a:off x="7397791" y="2352108"/>
            <a:ext cx="0" cy="12525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D23728A-8141-2B91-B9BB-8FAEBF2619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5990" y="5550446"/>
            <a:ext cx="6283505" cy="83249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BF4BD75-66A5-5C27-75F2-41D3AC7CCA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738" y="2229174"/>
            <a:ext cx="6198892" cy="1457117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EE910B4A-06E2-4D14-4021-8053711C186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61891"/>
          <a:stretch/>
        </p:blipFill>
        <p:spPr>
          <a:xfrm>
            <a:off x="1514380" y="1916590"/>
            <a:ext cx="6138250" cy="31258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857C690-007A-4409-820D-73392155BE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4958" y="2247848"/>
            <a:ext cx="6165964" cy="649448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3B4A7E33-5EC3-8DCB-5B1E-05A263EC0030}"/>
              </a:ext>
            </a:extLst>
          </p:cNvPr>
          <p:cNvGrpSpPr/>
          <p:nvPr/>
        </p:nvGrpSpPr>
        <p:grpSpPr>
          <a:xfrm>
            <a:off x="1501335" y="3004100"/>
            <a:ext cx="6138250" cy="348452"/>
            <a:chOff x="1484769" y="2832358"/>
            <a:chExt cx="6138250" cy="282034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9AB1AD5-B8BE-BE91-7483-A93B98778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769" y="2832358"/>
              <a:ext cx="6138250" cy="282034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5AF1F17-5211-6D17-313D-2AADD5BB58DB}"/>
                </a:ext>
              </a:extLst>
            </p:cNvPr>
            <p:cNvSpPr/>
            <p:nvPr/>
          </p:nvSpPr>
          <p:spPr>
            <a:xfrm>
              <a:off x="3343544" y="2882293"/>
              <a:ext cx="568056" cy="15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500" dirty="0">
                  <a:solidFill>
                    <a:schemeClr val="tx1"/>
                  </a:solidFill>
                </a:rPr>
                <a:t>통합검색</a:t>
              </a:r>
              <a:r>
                <a:rPr lang="ko-KR" altLang="en-US" sz="600" dirty="0">
                  <a:solidFill>
                    <a:schemeClr val="tx1"/>
                  </a:solidFill>
                </a:rPr>
                <a:t>       </a:t>
              </a:r>
            </a:p>
          </p:txBody>
        </p:sp>
        <p:sp>
          <p:nvSpPr>
            <p:cNvPr id="75" name="순서도: 병합 74">
              <a:extLst>
                <a:ext uri="{FF2B5EF4-FFF2-40B4-BE49-F238E27FC236}">
                  <a16:creationId xmlns:a16="http://schemas.microsoft.com/office/drawing/2014/main" id="{5F42EBAC-5D18-A211-6643-A53D1B8302A6}"/>
                </a:ext>
              </a:extLst>
            </p:cNvPr>
            <p:cNvSpPr/>
            <p:nvPr/>
          </p:nvSpPr>
          <p:spPr>
            <a:xfrm>
              <a:off x="3771904" y="2940538"/>
              <a:ext cx="63500" cy="57150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048FC35-D860-D75C-1F27-4A820D8D5C85}"/>
              </a:ext>
            </a:extLst>
          </p:cNvPr>
          <p:cNvGrpSpPr/>
          <p:nvPr/>
        </p:nvGrpSpPr>
        <p:grpSpPr>
          <a:xfrm>
            <a:off x="1541613" y="3603060"/>
            <a:ext cx="1669734" cy="1926761"/>
            <a:chOff x="4067611" y="862453"/>
            <a:chExt cx="1808879" cy="1804828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37F60AF-8B96-1E21-AE54-DCB8267D29B2}"/>
                </a:ext>
              </a:extLst>
            </p:cNvPr>
            <p:cNvSpPr/>
            <p:nvPr/>
          </p:nvSpPr>
          <p:spPr>
            <a:xfrm>
              <a:off x="4067611" y="862453"/>
              <a:ext cx="1808879" cy="180482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93E394B-4F75-D299-B8A2-8A93D8AAAB73}"/>
                </a:ext>
              </a:extLst>
            </p:cNvPr>
            <p:cNvGrpSpPr/>
            <p:nvPr/>
          </p:nvGrpSpPr>
          <p:grpSpPr>
            <a:xfrm>
              <a:off x="4228149" y="947471"/>
              <a:ext cx="1494956" cy="1664720"/>
              <a:chOff x="5038725" y="874011"/>
              <a:chExt cx="1597359" cy="1664720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D4A703-1EC8-2FDB-3AEF-890379EA12A2}"/>
                  </a:ext>
                </a:extLst>
              </p:cNvPr>
              <p:cNvGrpSpPr/>
              <p:nvPr/>
            </p:nvGrpSpPr>
            <p:grpSpPr>
              <a:xfrm>
                <a:off x="5038725" y="874011"/>
                <a:ext cx="1597359" cy="885656"/>
                <a:chOff x="4114800" y="786913"/>
                <a:chExt cx="1597359" cy="885656"/>
              </a:xfrm>
            </p:grpSpPr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D5E6D76C-DE4E-5FC0-83DE-70703334CD38}"/>
                    </a:ext>
                  </a:extLst>
                </p:cNvPr>
                <p:cNvSpPr/>
                <p:nvPr/>
              </p:nvSpPr>
              <p:spPr>
                <a:xfrm>
                  <a:off x="4133913" y="786913"/>
                  <a:ext cx="1578246" cy="883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31" b="1" dirty="0">
                      <a:solidFill>
                        <a:sysClr val="windowText" lastClr="000000"/>
                      </a:solidFill>
                    </a:rPr>
                    <a:t>이미지</a:t>
                  </a:r>
                  <a:endParaRPr lang="ko-KR" altLang="en-US" sz="1662" b="1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53C90642-C1D4-3B5B-14A1-4CBAFDE97A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4801" y="788993"/>
                  <a:ext cx="1578245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4918FB86-65D8-B08E-E1C0-FFDD55A30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788993"/>
                  <a:ext cx="1578246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7E7479A-DB8B-685D-690F-CB2D1019CD6A}"/>
                  </a:ext>
                </a:extLst>
              </p:cNvPr>
              <p:cNvSpPr txBox="1"/>
              <p:nvPr/>
            </p:nvSpPr>
            <p:spPr>
              <a:xfrm>
                <a:off x="5422225" y="1896955"/>
                <a:ext cx="811243" cy="27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23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회사 이름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4FDFF10-0046-D3B3-0AC3-5E7A680CC4C5}"/>
                  </a:ext>
                </a:extLst>
              </p:cNvPr>
              <p:cNvSpPr txBox="1"/>
              <p:nvPr/>
            </p:nvSpPr>
            <p:spPr>
              <a:xfrm>
                <a:off x="5339731" y="2092948"/>
                <a:ext cx="976230" cy="44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연락처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</a:t>
                </a:r>
                <a:r>
                  <a:rPr lang="en-US" altLang="ko-KR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1~3</a:t>
                </a:r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2A7C1B-37C2-8072-9ABE-800A0F3402C1}"/>
              </a:ext>
            </a:extLst>
          </p:cNvPr>
          <p:cNvGrpSpPr/>
          <p:nvPr/>
        </p:nvGrpSpPr>
        <p:grpSpPr>
          <a:xfrm>
            <a:off x="3389416" y="3603059"/>
            <a:ext cx="1669734" cy="1926761"/>
            <a:chOff x="3579529" y="3693589"/>
            <a:chExt cx="1669734" cy="1926761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6B3365-2EE9-DE98-C39F-CC0CCE66E136}"/>
                </a:ext>
              </a:extLst>
            </p:cNvPr>
            <p:cNvSpPr/>
            <p:nvPr/>
          </p:nvSpPr>
          <p:spPr>
            <a:xfrm>
              <a:off x="3579529" y="3693589"/>
              <a:ext cx="1669734" cy="19267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186CAA2E-1F8F-CDE4-0703-F9CB1BA5150E}"/>
                </a:ext>
              </a:extLst>
            </p:cNvPr>
            <p:cNvGrpSpPr/>
            <p:nvPr/>
          </p:nvGrpSpPr>
          <p:grpSpPr>
            <a:xfrm>
              <a:off x="3727717" y="3784351"/>
              <a:ext cx="1363447" cy="1777188"/>
              <a:chOff x="5038725" y="874011"/>
              <a:chExt cx="1578246" cy="1664720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3A879D43-4EC1-4734-1C88-895B2E771AC1}"/>
                  </a:ext>
                </a:extLst>
              </p:cNvPr>
              <p:cNvGrpSpPr/>
              <p:nvPr/>
            </p:nvGrpSpPr>
            <p:grpSpPr>
              <a:xfrm>
                <a:off x="5038725" y="874011"/>
                <a:ext cx="1578246" cy="885656"/>
                <a:chOff x="4114800" y="786913"/>
                <a:chExt cx="1578246" cy="885656"/>
              </a:xfrm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7F301E74-A74C-09D1-C357-36D007443F44}"/>
                    </a:ext>
                  </a:extLst>
                </p:cNvPr>
                <p:cNvSpPr/>
                <p:nvPr/>
              </p:nvSpPr>
              <p:spPr>
                <a:xfrm>
                  <a:off x="4114800" y="786913"/>
                  <a:ext cx="1578246" cy="883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31" b="1" dirty="0">
                      <a:solidFill>
                        <a:sysClr val="windowText" lastClr="000000"/>
                      </a:solidFill>
                    </a:rPr>
                    <a:t>이미지</a:t>
                  </a:r>
                  <a:endParaRPr lang="ko-KR" altLang="en-US" sz="1662" b="1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33" name="직선 연결선 132">
                  <a:extLst>
                    <a:ext uri="{FF2B5EF4-FFF2-40B4-BE49-F238E27FC236}">
                      <a16:creationId xmlns:a16="http://schemas.microsoft.com/office/drawing/2014/main" id="{75D6D4C4-013B-D726-78DC-8CC015FA7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4801" y="788993"/>
                  <a:ext cx="1578245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F65E7D48-CD01-B859-7A69-92BF9C630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788993"/>
                  <a:ext cx="1578246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8EB8CD7-8555-4840-768A-5885E0F34DC9}"/>
                  </a:ext>
                </a:extLst>
              </p:cNvPr>
              <p:cNvSpPr txBox="1"/>
              <p:nvPr/>
            </p:nvSpPr>
            <p:spPr>
              <a:xfrm>
                <a:off x="5422225" y="1896955"/>
                <a:ext cx="811243" cy="27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23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회사 이름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F37B7C-AFF2-885B-C859-27C49B404915}"/>
                  </a:ext>
                </a:extLst>
              </p:cNvPr>
              <p:cNvSpPr txBox="1"/>
              <p:nvPr/>
            </p:nvSpPr>
            <p:spPr>
              <a:xfrm>
                <a:off x="5339731" y="2092948"/>
                <a:ext cx="976230" cy="44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연락처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</a:t>
                </a:r>
                <a:r>
                  <a:rPr lang="en-US" altLang="ko-KR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1~3</a:t>
                </a:r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2021ED-41B3-CD7B-92BA-55853E6864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3782" y="2336194"/>
            <a:ext cx="1077056" cy="104895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0CA85D-9135-11D2-BAAC-586748BEF8AF}"/>
              </a:ext>
            </a:extLst>
          </p:cNvPr>
          <p:cNvSpPr/>
          <p:nvPr/>
        </p:nvSpPr>
        <p:spPr>
          <a:xfrm>
            <a:off x="259681" y="3125007"/>
            <a:ext cx="1139866" cy="271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AutoShape 252">
            <a:extLst>
              <a:ext uri="{FF2B5EF4-FFF2-40B4-BE49-F238E27FC236}">
                <a16:creationId xmlns:a16="http://schemas.microsoft.com/office/drawing/2014/main" id="{571F79A9-AE01-E6CA-C162-16426E540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85" y="3197808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060C61-A2A7-67C2-7FD8-6BA1448A8843}"/>
              </a:ext>
            </a:extLst>
          </p:cNvPr>
          <p:cNvSpPr txBox="1"/>
          <p:nvPr/>
        </p:nvSpPr>
        <p:spPr>
          <a:xfrm>
            <a:off x="380060" y="1878106"/>
            <a:ext cx="962514" cy="338554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FFFF"/>
                </a:solidFill>
                <a:latin typeface="+mn-ea"/>
                <a:ea typeface="+mn-ea"/>
              </a:rPr>
              <a:t>건축과구조 마켓</a:t>
            </a:r>
            <a:endParaRPr lang="en-US" altLang="ko-KR" sz="800" b="1" dirty="0">
              <a:solidFill>
                <a:srgbClr val="FFFFFF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solidFill>
                  <a:srgbClr val="FFFFFF"/>
                </a:solidFill>
                <a:latin typeface="+mn-ea"/>
                <a:ea typeface="+mn-ea"/>
              </a:rPr>
              <a:t>A&amp;S Market</a:t>
            </a:r>
            <a:endParaRPr lang="ko-KR" altLang="en-US" sz="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1176775-FCDC-4D30-9135-2177679A72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5654DF5-4EF2-E1F8-90E7-84EC274F36D6}"/>
              </a:ext>
            </a:extLst>
          </p:cNvPr>
          <p:cNvSpPr txBox="1"/>
          <p:nvPr/>
        </p:nvSpPr>
        <p:spPr>
          <a:xfrm>
            <a:off x="1509789" y="1886719"/>
            <a:ext cx="1214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A&amp;S  Market_</a:t>
            </a:r>
            <a:r>
              <a:rPr lang="ko-KR" altLang="en-US" sz="800" dirty="0"/>
              <a:t>장터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72B4AF0-9223-BC2D-E094-E466E31C3B8F}"/>
              </a:ext>
            </a:extLst>
          </p:cNvPr>
          <p:cNvGrpSpPr/>
          <p:nvPr/>
        </p:nvGrpSpPr>
        <p:grpSpPr>
          <a:xfrm>
            <a:off x="5216891" y="3595761"/>
            <a:ext cx="1669734" cy="1926761"/>
            <a:chOff x="3579529" y="3693589"/>
            <a:chExt cx="1669734" cy="1926761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7036E2-53D4-9654-20DD-D383BA17C215}"/>
                </a:ext>
              </a:extLst>
            </p:cNvPr>
            <p:cNvSpPr/>
            <p:nvPr/>
          </p:nvSpPr>
          <p:spPr>
            <a:xfrm>
              <a:off x="3579529" y="3693589"/>
              <a:ext cx="1669734" cy="19267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A4A7579-2429-8744-9543-BA6D2512A8CE}"/>
                </a:ext>
              </a:extLst>
            </p:cNvPr>
            <p:cNvGrpSpPr/>
            <p:nvPr/>
          </p:nvGrpSpPr>
          <p:grpSpPr>
            <a:xfrm>
              <a:off x="3727717" y="3784351"/>
              <a:ext cx="1363447" cy="1777188"/>
              <a:chOff x="5038725" y="874011"/>
              <a:chExt cx="1578246" cy="1664720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1BC1D7F-DAE8-5BCE-F24C-B8B24C8BC0AF}"/>
                  </a:ext>
                </a:extLst>
              </p:cNvPr>
              <p:cNvGrpSpPr/>
              <p:nvPr/>
            </p:nvGrpSpPr>
            <p:grpSpPr>
              <a:xfrm>
                <a:off x="5038725" y="874011"/>
                <a:ext cx="1578246" cy="885656"/>
                <a:chOff x="4114800" y="786913"/>
                <a:chExt cx="1578246" cy="885656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EA5B679B-82C1-3E4C-0614-84F20A90E5BA}"/>
                    </a:ext>
                  </a:extLst>
                </p:cNvPr>
                <p:cNvSpPr/>
                <p:nvPr/>
              </p:nvSpPr>
              <p:spPr>
                <a:xfrm>
                  <a:off x="4114800" y="786913"/>
                  <a:ext cx="1578246" cy="883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31" b="1" dirty="0">
                      <a:solidFill>
                        <a:sysClr val="windowText" lastClr="000000"/>
                      </a:solidFill>
                    </a:rPr>
                    <a:t>이미지</a:t>
                  </a:r>
                  <a:endParaRPr lang="ko-KR" altLang="en-US" sz="1662" b="1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7D0A6F70-93B5-E66A-C441-45A9C194BE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14801" y="788993"/>
                  <a:ext cx="1578245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B6E83EBC-6BDD-2F38-F4E6-708BD29F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4800" y="788993"/>
                  <a:ext cx="1578246" cy="883576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F59C090-8DA7-7FFF-F4A2-7A69798ADF51}"/>
                  </a:ext>
                </a:extLst>
              </p:cNvPr>
              <p:cNvSpPr txBox="1"/>
              <p:nvPr/>
            </p:nvSpPr>
            <p:spPr>
              <a:xfrm>
                <a:off x="5422225" y="1896955"/>
                <a:ext cx="811243" cy="27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23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회사 이름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144E762-3E30-D9BE-76EB-4D216A88E508}"/>
                  </a:ext>
                </a:extLst>
              </p:cNvPr>
              <p:cNvSpPr txBox="1"/>
              <p:nvPr/>
            </p:nvSpPr>
            <p:spPr>
              <a:xfrm>
                <a:off x="5339731" y="2092948"/>
                <a:ext cx="976230" cy="44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연락처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키워드 </a:t>
                </a:r>
                <a:r>
                  <a:rPr lang="en-US" altLang="ko-KR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1~3</a:t>
                </a:r>
                <a:r>
                  <a:rPr lang="ko-KR" altLang="en-US" sz="831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</a:t>
                </a:r>
                <a:endParaRPr lang="en-US" altLang="ko-KR" sz="831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18" name="AutoShape 253">
            <a:extLst>
              <a:ext uri="{FF2B5EF4-FFF2-40B4-BE49-F238E27FC236}">
                <a16:creationId xmlns:a16="http://schemas.microsoft.com/office/drawing/2014/main" id="{591FD5CB-D401-1DCA-C155-749A84BCF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613" y="3429000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110" name="AutoShape 254">
            <a:extLst>
              <a:ext uri="{FF2B5EF4-FFF2-40B4-BE49-F238E27FC236}">
                <a16:creationId xmlns:a16="http://schemas.microsoft.com/office/drawing/2014/main" id="{166C5748-E7E4-982B-57A1-7A6D0A73D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260" y="2915969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111" name="AutoShape 255">
            <a:extLst>
              <a:ext uri="{FF2B5EF4-FFF2-40B4-BE49-F238E27FC236}">
                <a16:creationId xmlns:a16="http://schemas.microsoft.com/office/drawing/2014/main" id="{0F63179F-7CD2-79DA-8FC7-FBFD51E75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651" y="4825589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75763D-7348-B3F9-2189-804176AEA630}"/>
              </a:ext>
            </a:extLst>
          </p:cNvPr>
          <p:cNvSpPr txBox="1"/>
          <p:nvPr/>
        </p:nvSpPr>
        <p:spPr>
          <a:xfrm>
            <a:off x="2316828" y="2473593"/>
            <a:ext cx="3070284" cy="415498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건축 자재 공급  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건축 공법 개발 및 기술서비스  제공</a:t>
            </a:r>
            <a:endParaRPr lang="en-US" altLang="ko-KR" sz="700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</a:rPr>
              <a:t>건축부품 및 소재 및 구성품 제조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D482878-E274-3A85-0293-3038667BA644}"/>
              </a:ext>
            </a:extLst>
          </p:cNvPr>
          <p:cNvSpPr txBox="1"/>
          <p:nvPr/>
        </p:nvSpPr>
        <p:spPr>
          <a:xfrm>
            <a:off x="2346395" y="2281212"/>
            <a:ext cx="2452652" cy="230832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자재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공법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제조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회사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및 서비스 아이템 소개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6B2A2C3E-9318-0E82-9689-BB6038C14A1B}"/>
              </a:ext>
            </a:extLst>
          </p:cNvPr>
          <p:cNvSpPr/>
          <p:nvPr/>
        </p:nvSpPr>
        <p:spPr>
          <a:xfrm>
            <a:off x="7157763" y="5182574"/>
            <a:ext cx="2225559" cy="655060"/>
          </a:xfrm>
          <a:prstGeom prst="wedgeEllipseCallout">
            <a:avLst>
              <a:gd name="adj1" fmla="val -82391"/>
              <a:gd name="adj2" fmla="val -23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업체 등록 시 입력하는  </a:t>
            </a:r>
            <a:r>
              <a:rPr lang="en-US" altLang="ko-KR" sz="1000" dirty="0">
                <a:solidFill>
                  <a:schemeClr val="bg1"/>
                </a:solidFill>
              </a:rPr>
              <a:t>1~3</a:t>
            </a:r>
            <a:r>
              <a:rPr lang="ko-KR" altLang="en-US" sz="1000" dirty="0">
                <a:solidFill>
                  <a:schemeClr val="bg1"/>
                </a:solidFill>
              </a:rPr>
              <a:t>번째 키워드 반영</a:t>
            </a:r>
          </a:p>
        </p:txBody>
      </p:sp>
    </p:spTree>
    <p:extLst>
      <p:ext uri="{BB962C8B-B14F-4D97-AF65-F5344CB8AC3E}">
        <p14:creationId xmlns:p14="http://schemas.microsoft.com/office/powerpoint/2010/main" val="8193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Rectangle 2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026" name="Rectangle 2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40419"/>
              </p:ext>
            </p:extLst>
          </p:nvPr>
        </p:nvGraphicFramePr>
        <p:xfrm>
          <a:off x="7722705" y="972104"/>
          <a:ext cx="1910812" cy="5411111"/>
        </p:xfrm>
        <a:graphic>
          <a:graphicData uri="http://schemas.openxmlformats.org/drawingml/2006/table">
            <a:tbl>
              <a:tblPr/>
              <a:tblGrid>
                <a:gridCol w="191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1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개요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53998" marR="53998" marT="46797" marB="467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itchFamily="34" charset="0"/>
                        </a:rPr>
                        <a:t>운영</a:t>
                      </a: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97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클릭 시 해당 업체로 문의 가능한 메일 팝업 생성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업체에서 등록한 메일로 발송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링크 클릭하여 해당 업체 홈페이지로 이동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인증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자격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 건수 클릭 시 인증자료 팝업 생성하여 확인 가능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8" marR="53998" marT="35997" marB="35997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98106"/>
              </p:ext>
            </p:extLst>
          </p:nvPr>
        </p:nvGraphicFramePr>
        <p:xfrm>
          <a:off x="272483" y="358027"/>
          <a:ext cx="9361041" cy="622700"/>
        </p:xfrm>
        <a:graphic>
          <a:graphicData uri="http://schemas.openxmlformats.org/drawingml/2006/table">
            <a:tbl>
              <a:tblPr/>
              <a:tblGrid>
                <a:gridCol w="960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세부업무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설계</a:t>
                      </a: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경로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업체별 마켓 상세 페이지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전체화면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53998" marR="53998" marT="35997" marB="359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요청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No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3998" marR="53998" marT="35997" marB="35997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8375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619E3D6-1234-48FF-7F49-A5D0092E2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4"/>
          <a:stretch/>
        </p:blipFill>
        <p:spPr>
          <a:xfrm>
            <a:off x="266125" y="1783534"/>
            <a:ext cx="1139866" cy="4599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BA3002-559C-C5A0-75B5-3DC2484DB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24" y="987518"/>
            <a:ext cx="7450222" cy="796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59E5BF-AFD2-17B4-7F34-1AA6CEF70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83" y="2334536"/>
            <a:ext cx="806491" cy="1377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1028E4-3D09-5A25-3090-AEB36B081FA8}"/>
              </a:ext>
            </a:extLst>
          </p:cNvPr>
          <p:cNvSpPr txBox="1"/>
          <p:nvPr/>
        </p:nvSpPr>
        <p:spPr>
          <a:xfrm>
            <a:off x="462261" y="2387464"/>
            <a:ext cx="615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ALL</a:t>
            </a:r>
            <a:endParaRPr lang="ko-KR" altLang="en-US" sz="7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09901-3CDA-EF4E-C04C-342A2819CA69}"/>
              </a:ext>
            </a:extLst>
          </p:cNvPr>
          <p:cNvSpPr txBox="1"/>
          <p:nvPr/>
        </p:nvSpPr>
        <p:spPr>
          <a:xfrm>
            <a:off x="474690" y="2642807"/>
            <a:ext cx="8064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설계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15B79-D8E4-22B2-3B2B-9F5477BED112}"/>
              </a:ext>
            </a:extLst>
          </p:cNvPr>
          <p:cNvSpPr txBox="1"/>
          <p:nvPr/>
        </p:nvSpPr>
        <p:spPr>
          <a:xfrm>
            <a:off x="478454" y="2898150"/>
            <a:ext cx="827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건설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17300-26D3-CED9-FA99-35C4235C0DEE}"/>
              </a:ext>
            </a:extLst>
          </p:cNvPr>
          <p:cNvSpPr txBox="1"/>
          <p:nvPr/>
        </p:nvSpPr>
        <p:spPr>
          <a:xfrm>
            <a:off x="467074" y="3152646"/>
            <a:ext cx="8141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자재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공법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1AAEF3-A888-8216-EC98-EC3EBBBD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50" y="3480083"/>
            <a:ext cx="806491" cy="863644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1341A1D-6D26-074B-D780-B9641C631A51}"/>
              </a:ext>
            </a:extLst>
          </p:cNvPr>
          <p:cNvSpPr/>
          <p:nvPr/>
        </p:nvSpPr>
        <p:spPr>
          <a:xfrm>
            <a:off x="1661953" y="2461455"/>
            <a:ext cx="1368152" cy="2418991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D85117-4ED4-B382-3F54-1E5D37C62E92}"/>
              </a:ext>
            </a:extLst>
          </p:cNvPr>
          <p:cNvSpPr txBox="1"/>
          <p:nvPr/>
        </p:nvSpPr>
        <p:spPr>
          <a:xfrm>
            <a:off x="1624659" y="2558082"/>
            <a:ext cx="1464366" cy="19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latin typeface="+mn-ea"/>
              </a:rPr>
              <a:t>구조인디자인연구소</a:t>
            </a:r>
            <a:endParaRPr lang="en-US" altLang="ko-KR" sz="11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 algn="ctr"/>
            <a:r>
              <a:rPr lang="ko-KR" altLang="en-US" sz="700" dirty="0">
                <a:latin typeface="+mn-ea"/>
              </a:rPr>
              <a:t>건축디자인과 구조공학적 해결과정에서 합리적인 디자인을 찾아 연구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교육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현실지원을 도모하는 연구소 겸 건축구조기술사사무소</a:t>
            </a: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주    소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서울시 동대문구 </a:t>
            </a:r>
            <a:endParaRPr lang="en-US" altLang="ko-KR" sz="700" dirty="0">
              <a:latin typeface="+mn-ea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700" dirty="0">
                <a:latin typeface="+mn-ea"/>
              </a:rPr>
              <a:t>            </a:t>
            </a:r>
            <a:r>
              <a:rPr lang="ko-KR" altLang="en-US" sz="700" spc="-130" dirty="0">
                <a:latin typeface="+mn-ea"/>
              </a:rPr>
              <a:t>서울시립대로 </a:t>
            </a:r>
            <a:r>
              <a:rPr lang="en-US" altLang="ko-KR" sz="700" spc="-130" dirty="0">
                <a:latin typeface="+mn-ea"/>
              </a:rPr>
              <a:t>28</a:t>
            </a:r>
            <a:r>
              <a:rPr lang="ko-KR" altLang="en-US" sz="700" spc="-130" dirty="0">
                <a:latin typeface="+mn-ea"/>
              </a:rPr>
              <a:t>길</a:t>
            </a:r>
            <a:r>
              <a:rPr lang="en-US" altLang="ko-KR" sz="700" spc="-130" dirty="0">
                <a:latin typeface="+mn-ea"/>
              </a:rPr>
              <a:t>26 2</a:t>
            </a:r>
            <a:r>
              <a:rPr lang="ko-KR" altLang="en-US" sz="700" spc="-130" dirty="0">
                <a:latin typeface="+mn-ea"/>
              </a:rPr>
              <a:t>층</a:t>
            </a:r>
            <a:endParaRPr lang="en-US" altLang="ko-KR" sz="700" spc="-13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연 </a:t>
            </a:r>
            <a:r>
              <a:rPr lang="ko-KR" altLang="en-US" sz="700" dirty="0" err="1">
                <a:latin typeface="+mn-ea"/>
              </a:rPr>
              <a:t>락</a:t>
            </a:r>
            <a:r>
              <a:rPr lang="ko-KR" altLang="en-US" sz="700" dirty="0">
                <a:latin typeface="+mn-ea"/>
              </a:rPr>
              <a:t> 처</a:t>
            </a:r>
            <a:r>
              <a:rPr lang="en-US" altLang="ko-KR" sz="700" dirty="0">
                <a:latin typeface="+mn-ea"/>
              </a:rPr>
              <a:t>: 02-572-8662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홈페이지</a:t>
            </a:r>
            <a:r>
              <a:rPr lang="en-US" altLang="ko-KR" sz="700" dirty="0">
                <a:latin typeface="+mn-ea"/>
              </a:rPr>
              <a:t>: </a:t>
            </a:r>
            <a:r>
              <a:rPr lang="en-US" altLang="ko-KR" sz="700" u="sng" dirty="0">
                <a:solidFill>
                  <a:srgbClr val="0070C0"/>
                </a:solidFill>
                <a:latin typeface="+mn-ea"/>
              </a:rPr>
              <a:t>www.kujoin.org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</a:rPr>
              <a:t>이 메 일</a:t>
            </a:r>
            <a:r>
              <a:rPr lang="en-US" altLang="ko-KR" sz="700" dirty="0">
                <a:latin typeface="+mn-ea"/>
              </a:rPr>
              <a:t>: contact@kujoin.org</a:t>
            </a:r>
            <a:endParaRPr lang="en-US" altLang="ko-KR" sz="500" dirty="0">
              <a:latin typeface="+mn-ea"/>
              <a:ea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DC396B-2375-36D3-A37B-C8A9E84A2D03}"/>
              </a:ext>
            </a:extLst>
          </p:cNvPr>
          <p:cNvSpPr txBox="1"/>
          <p:nvPr/>
        </p:nvSpPr>
        <p:spPr>
          <a:xfrm>
            <a:off x="2021278" y="4597053"/>
            <a:ext cx="629369" cy="233077"/>
          </a:xfrm>
          <a:prstGeom prst="rect">
            <a:avLst/>
          </a:prstGeom>
          <a:solidFill>
            <a:srgbClr val="F584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b="1" dirty="0">
                <a:latin typeface="+mn-ea"/>
              </a:rPr>
              <a:t>CONTACT</a:t>
            </a:r>
            <a:endParaRPr lang="ko-KR" altLang="en-US" sz="1418" b="1" dirty="0">
              <a:latin typeface="+mn-ea"/>
              <a:ea typeface="+mn-ea"/>
            </a:endParaRPr>
          </a:p>
        </p:txBody>
      </p:sp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70D1C7B9-747F-BBCB-7EDA-5F8FC2AB02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69" y="1909067"/>
            <a:ext cx="1368152" cy="54624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EF183057-F642-FF26-2C05-9F9C0089BC0E}"/>
              </a:ext>
            </a:extLst>
          </p:cNvPr>
          <p:cNvSpPr/>
          <p:nvPr/>
        </p:nvSpPr>
        <p:spPr>
          <a:xfrm>
            <a:off x="1661953" y="1925196"/>
            <a:ext cx="1368152" cy="472474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EE45F73-A242-9638-5852-16561D10EAC3}"/>
              </a:ext>
            </a:extLst>
          </p:cNvPr>
          <p:cNvSpPr txBox="1"/>
          <p:nvPr/>
        </p:nvSpPr>
        <p:spPr>
          <a:xfrm>
            <a:off x="1687439" y="4871110"/>
            <a:ext cx="146436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#</a:t>
            </a:r>
            <a:r>
              <a:rPr lang="ko-KR" altLang="en-US" sz="900" dirty="0">
                <a:latin typeface="+mn-ea"/>
                <a:ea typeface="+mn-ea"/>
              </a:rPr>
              <a:t>건축구조설계 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500" dirty="0">
                <a:latin typeface="+mn-ea"/>
                <a:ea typeface="+mn-ea"/>
              </a:rPr>
              <a:t>   #</a:t>
            </a:r>
            <a:r>
              <a:rPr lang="ko-KR" altLang="en-US" sz="500" dirty="0">
                <a:latin typeface="+mn-ea"/>
                <a:ea typeface="+mn-ea"/>
              </a:rPr>
              <a:t>구조디자인</a:t>
            </a:r>
            <a:endParaRPr lang="en-US" altLang="ko-KR" sz="500" dirty="0">
              <a:latin typeface="+mn-ea"/>
              <a:ea typeface="+mn-ea"/>
            </a:endParaRPr>
          </a:p>
          <a:p>
            <a:r>
              <a:rPr lang="en-US" altLang="ko-KR" sz="500" dirty="0">
                <a:latin typeface="+mn-ea"/>
                <a:ea typeface="+mn-ea"/>
              </a:rPr>
              <a:t>               </a:t>
            </a:r>
            <a:r>
              <a:rPr lang="en-US" altLang="ko-KR" sz="800" dirty="0">
                <a:latin typeface="+mn-ea"/>
                <a:ea typeface="+mn-ea"/>
              </a:rPr>
              <a:t>#</a:t>
            </a:r>
            <a:r>
              <a:rPr lang="ko-KR" altLang="en-US" sz="800" dirty="0">
                <a:latin typeface="+mn-ea"/>
                <a:ea typeface="+mn-ea"/>
              </a:rPr>
              <a:t>목구조설계</a:t>
            </a:r>
            <a:endParaRPr lang="en-US" altLang="ko-KR" sz="800" dirty="0">
              <a:latin typeface="+mn-ea"/>
              <a:ea typeface="+mn-ea"/>
            </a:endParaRPr>
          </a:p>
          <a:p>
            <a:r>
              <a:rPr lang="en-US" altLang="ko-KR" sz="1100" dirty="0">
                <a:latin typeface="+mn-ea"/>
                <a:ea typeface="+mn-ea"/>
              </a:rPr>
              <a:t># </a:t>
            </a:r>
            <a:r>
              <a:rPr lang="ko-KR" altLang="en-US" sz="1100" dirty="0" err="1">
                <a:latin typeface="+mn-ea"/>
                <a:ea typeface="+mn-ea"/>
              </a:rPr>
              <a:t>목구조내진설계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3BA022D-319E-A2F5-C59E-80A801713FFA}"/>
              </a:ext>
            </a:extLst>
          </p:cNvPr>
          <p:cNvSpPr/>
          <p:nvPr/>
        </p:nvSpPr>
        <p:spPr>
          <a:xfrm>
            <a:off x="1663241" y="4921187"/>
            <a:ext cx="1368152" cy="692497"/>
          </a:xfrm>
          <a:prstGeom prst="rect">
            <a:avLst/>
          </a:prstGeom>
          <a:noFill/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7F6EB5-4FB2-2B26-A07E-BB910162E5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513"/>
          <a:stretch/>
        </p:blipFill>
        <p:spPr>
          <a:xfrm>
            <a:off x="7473503" y="1931031"/>
            <a:ext cx="152634" cy="4175355"/>
          </a:xfrm>
          <a:prstGeom prst="rect">
            <a:avLst/>
          </a:prstGeom>
        </p:spPr>
      </p:pic>
      <p:sp>
        <p:nvSpPr>
          <p:cNvPr id="42" name="AutoShape 254">
            <a:extLst>
              <a:ext uri="{FF2B5EF4-FFF2-40B4-BE49-F238E27FC236}">
                <a16:creationId xmlns:a16="http://schemas.microsoft.com/office/drawing/2014/main" id="{20DEB5F5-D8DC-F732-3ADE-B984996AB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37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43" name="AutoShape 256">
            <a:extLst>
              <a:ext uri="{FF2B5EF4-FFF2-40B4-BE49-F238E27FC236}">
                <a16:creationId xmlns:a16="http://schemas.microsoft.com/office/drawing/2014/main" id="{ED247C06-5B44-820F-1220-964513682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85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5</a:t>
            </a:r>
          </a:p>
        </p:txBody>
      </p:sp>
      <p:sp>
        <p:nvSpPr>
          <p:cNvPr id="44" name="AutoShape 257">
            <a:extLst>
              <a:ext uri="{FF2B5EF4-FFF2-40B4-BE49-F238E27FC236}">
                <a16:creationId xmlns:a16="http://schemas.microsoft.com/office/drawing/2014/main" id="{30EDD130-639A-10AC-94DA-A5AF29A20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74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6</a:t>
            </a:r>
          </a:p>
        </p:txBody>
      </p:sp>
      <p:sp>
        <p:nvSpPr>
          <p:cNvPr id="45" name="AutoShape 258">
            <a:extLst>
              <a:ext uri="{FF2B5EF4-FFF2-40B4-BE49-F238E27FC236}">
                <a16:creationId xmlns:a16="http://schemas.microsoft.com/office/drawing/2014/main" id="{CD8ADDD1-520B-71C3-497E-8ADF19AF1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953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CC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7</a:t>
            </a:r>
          </a:p>
        </p:txBody>
      </p:sp>
      <p:sp>
        <p:nvSpPr>
          <p:cNvPr id="46" name="AutoShape 259">
            <a:extLst>
              <a:ext uri="{FF2B5EF4-FFF2-40B4-BE49-F238E27FC236}">
                <a16:creationId xmlns:a16="http://schemas.microsoft.com/office/drawing/2014/main" id="{41FDD5FF-AE90-09BF-E15E-1980C8AD3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161" y="6185356"/>
            <a:ext cx="124688" cy="126001"/>
          </a:xfrm>
          <a:prstGeom prst="roundRect">
            <a:avLst>
              <a:gd name="adj" fmla="val 0"/>
            </a:avLst>
          </a:pr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8</a:t>
            </a:r>
          </a:p>
        </p:txBody>
      </p:sp>
      <p:sp>
        <p:nvSpPr>
          <p:cNvPr id="47" name="AutoShape 260">
            <a:extLst>
              <a:ext uri="{FF2B5EF4-FFF2-40B4-BE49-F238E27FC236}">
                <a16:creationId xmlns:a16="http://schemas.microsoft.com/office/drawing/2014/main" id="{AF58332F-8821-3C29-277C-76999B028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59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33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9</a:t>
            </a:r>
          </a:p>
        </p:txBody>
      </p:sp>
      <p:sp>
        <p:nvSpPr>
          <p:cNvPr id="48" name="AutoShape 252">
            <a:extLst>
              <a:ext uri="{FF2B5EF4-FFF2-40B4-BE49-F238E27FC236}">
                <a16:creationId xmlns:a16="http://schemas.microsoft.com/office/drawing/2014/main" id="{874DD2FE-4B5A-EF47-CB1D-1085AB25E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335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49" name="AutoShape 253">
            <a:extLst>
              <a:ext uri="{FF2B5EF4-FFF2-40B4-BE49-F238E27FC236}">
                <a16:creationId xmlns:a16="http://schemas.microsoft.com/office/drawing/2014/main" id="{CB369F64-4405-A547-1BA4-888F6C0E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542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sp>
        <p:nvSpPr>
          <p:cNvPr id="50" name="AutoShape 255">
            <a:extLst>
              <a:ext uri="{FF2B5EF4-FFF2-40B4-BE49-F238E27FC236}">
                <a16:creationId xmlns:a16="http://schemas.microsoft.com/office/drawing/2014/main" id="{2350E1B0-86D8-EF19-DD98-511A9390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496" y="6185356"/>
            <a:ext cx="126001" cy="126001"/>
          </a:xfrm>
          <a:prstGeom prst="roundRect">
            <a:avLst>
              <a:gd name="adj" fmla="val 0"/>
            </a:avLst>
          </a:prstGeom>
          <a:solidFill>
            <a:srgbClr val="FF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4</a:t>
            </a:r>
          </a:p>
        </p:txBody>
      </p:sp>
      <p:sp>
        <p:nvSpPr>
          <p:cNvPr id="96" name="AutoShape 252">
            <a:extLst>
              <a:ext uri="{FF2B5EF4-FFF2-40B4-BE49-F238E27FC236}">
                <a16:creationId xmlns:a16="http://schemas.microsoft.com/office/drawing/2014/main" id="{7B4F83E2-C8E6-40CD-7C5E-CA189CE35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26" y="4570914"/>
            <a:ext cx="126001" cy="126001"/>
          </a:xfrm>
          <a:prstGeom prst="roundRect">
            <a:avLst>
              <a:gd name="adj" fmla="val 0"/>
            </a:avLst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15D798-4DF2-0117-32AE-1667FD90B041}"/>
              </a:ext>
            </a:extLst>
          </p:cNvPr>
          <p:cNvSpPr txBox="1"/>
          <p:nvPr/>
        </p:nvSpPr>
        <p:spPr>
          <a:xfrm>
            <a:off x="380060" y="1878106"/>
            <a:ext cx="962514" cy="338554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FFFF"/>
                </a:solidFill>
                <a:latin typeface="+mn-ea"/>
                <a:ea typeface="+mn-ea"/>
              </a:rPr>
              <a:t>건축과구조 마켓</a:t>
            </a:r>
            <a:endParaRPr lang="en-US" altLang="ko-KR" sz="800" b="1" dirty="0">
              <a:solidFill>
                <a:srgbClr val="FFFFFF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solidFill>
                  <a:srgbClr val="FFFFFF"/>
                </a:solidFill>
                <a:latin typeface="+mn-ea"/>
                <a:ea typeface="+mn-ea"/>
              </a:rPr>
              <a:t>A&amp;S Market</a:t>
            </a:r>
            <a:endParaRPr lang="ko-KR" altLang="en-US" sz="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4814978-75ED-3BBC-D543-1CC21873F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805" y="2340663"/>
            <a:ext cx="1095916" cy="106732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D57A4AF4-DC48-4082-8ADA-0BAE24A1BC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739"/>
          <a:stretch/>
        </p:blipFill>
        <p:spPr>
          <a:xfrm>
            <a:off x="462262" y="979274"/>
            <a:ext cx="6956110" cy="796016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2A38F54D-7F45-789A-7A58-7AC49B99C13A}"/>
              </a:ext>
            </a:extLst>
          </p:cNvPr>
          <p:cNvSpPr/>
          <p:nvPr/>
        </p:nvSpPr>
        <p:spPr>
          <a:xfrm>
            <a:off x="3147176" y="1938890"/>
            <a:ext cx="4201223" cy="50531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ko-KR" altLang="en-US" sz="1200" dirty="0">
                <a:solidFill>
                  <a:srgbClr val="FF0000"/>
                </a:solidFill>
              </a:rPr>
              <a:t>상단 배너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이미지 파일 업로드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활성</a:t>
            </a:r>
            <a:r>
              <a:rPr lang="en-US" altLang="ko-KR" sz="1200" dirty="0">
                <a:solidFill>
                  <a:srgbClr val="FF0000"/>
                </a:solidFill>
              </a:rPr>
              <a:t>/</a:t>
            </a:r>
            <a:r>
              <a:rPr lang="ko-KR" altLang="en-US" sz="1200" dirty="0">
                <a:solidFill>
                  <a:srgbClr val="FF0000"/>
                </a:solidFill>
              </a:rPr>
              <a:t>비활성 가능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7E07CD9-B18E-C3AA-DE5A-23FE8AC4342B}"/>
              </a:ext>
            </a:extLst>
          </p:cNvPr>
          <p:cNvGrpSpPr/>
          <p:nvPr/>
        </p:nvGrpSpPr>
        <p:grpSpPr>
          <a:xfrm>
            <a:off x="3158105" y="2489532"/>
            <a:ext cx="4190294" cy="1229716"/>
            <a:chOff x="3158104" y="2625328"/>
            <a:chExt cx="4196581" cy="2071587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6D5B5AD-65BE-AE34-C992-1D04D58C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5116" y="2649624"/>
              <a:ext cx="2470542" cy="895158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BFEA0458-F19B-898F-BDD9-33D2AE980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/>
            <a:srcRect l="17838" r="3903"/>
            <a:stretch/>
          </p:blipFill>
          <p:spPr>
            <a:xfrm>
              <a:off x="5690087" y="2661466"/>
              <a:ext cx="1612745" cy="883315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FE060C60-A4B3-809E-E6D9-7B3719BA9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9020" r="22441"/>
            <a:stretch/>
          </p:blipFill>
          <p:spPr>
            <a:xfrm>
              <a:off x="3195116" y="3567201"/>
              <a:ext cx="1272126" cy="1111608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14D9C67-279F-8BE5-19CB-D9A961FAD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/>
            <a:srcRect l="25513" r="17681"/>
            <a:stretch/>
          </p:blipFill>
          <p:spPr>
            <a:xfrm>
              <a:off x="4487714" y="3580917"/>
              <a:ext cx="1181902" cy="1097891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60D568E9-8EB3-BB16-B0F4-0A4EAD285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/>
            <a:srcRect l="15014" r="11878"/>
            <a:stretch/>
          </p:blipFill>
          <p:spPr>
            <a:xfrm>
              <a:off x="5690087" y="3580917"/>
              <a:ext cx="1612745" cy="108632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DF346F1-9592-2DFC-E96B-E538544E18A3}"/>
                </a:ext>
              </a:extLst>
            </p:cNvPr>
            <p:cNvSpPr/>
            <p:nvPr/>
          </p:nvSpPr>
          <p:spPr>
            <a:xfrm>
              <a:off x="3158104" y="2625328"/>
              <a:ext cx="4196581" cy="2071587"/>
            </a:xfrm>
            <a:prstGeom prst="rect">
              <a:avLst/>
            </a:prstGeom>
            <a:noFill/>
            <a:ln>
              <a:solidFill>
                <a:srgbClr val="08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6F19AB0-3655-5DAC-38F9-0AFEF955B408}"/>
              </a:ext>
            </a:extLst>
          </p:cNvPr>
          <p:cNvSpPr txBox="1"/>
          <p:nvPr/>
        </p:nvSpPr>
        <p:spPr>
          <a:xfrm>
            <a:off x="4292102" y="2872114"/>
            <a:ext cx="21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>
                <a:solidFill>
                  <a:srgbClr val="FF0000"/>
                </a:solidFill>
              </a:rPr>
              <a:t>대표 이미지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AAAABDA-55F8-92D0-2C5F-4BBD64358A01}"/>
              </a:ext>
            </a:extLst>
          </p:cNvPr>
          <p:cNvSpPr txBox="1"/>
          <p:nvPr/>
        </p:nvSpPr>
        <p:spPr>
          <a:xfrm>
            <a:off x="3102336" y="3700640"/>
            <a:ext cx="1909760" cy="1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카테고리</a:t>
            </a:r>
            <a:r>
              <a:rPr lang="en-US" altLang="ko-KR" sz="900" b="1" dirty="0">
                <a:latin typeface="+mn-ea"/>
                <a:ea typeface="+mn-ea"/>
              </a:rPr>
              <a:t>1. </a:t>
            </a:r>
            <a:r>
              <a:rPr lang="ko-KR" altLang="en-US" sz="900" b="1" dirty="0">
                <a:latin typeface="+mn-ea"/>
              </a:rPr>
              <a:t>공유 </a:t>
            </a:r>
            <a:r>
              <a:rPr lang="ko-KR" altLang="en-US" sz="900" b="1" dirty="0">
                <a:latin typeface="+mn-ea"/>
                <a:ea typeface="+mn-ea"/>
              </a:rPr>
              <a:t>웹 </a:t>
            </a:r>
            <a:r>
              <a:rPr lang="ko-KR" altLang="en-US" sz="900" b="1" dirty="0">
                <a:latin typeface="+mn-ea"/>
              </a:rPr>
              <a:t>프로그램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C3EA433-A857-F394-1911-D3C6C6A72FDD}"/>
              </a:ext>
            </a:extLst>
          </p:cNvPr>
          <p:cNvSpPr txBox="1"/>
          <p:nvPr/>
        </p:nvSpPr>
        <p:spPr>
          <a:xfrm>
            <a:off x="3089025" y="4240196"/>
            <a:ext cx="2321931" cy="1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카테고리</a:t>
            </a:r>
            <a:r>
              <a:rPr lang="en-US" altLang="ko-KR" sz="900" b="1" dirty="0">
                <a:latin typeface="+mn-ea"/>
              </a:rPr>
              <a:t>2. SERVICE (</a:t>
            </a:r>
            <a:r>
              <a:rPr lang="ko-KR" altLang="en-US" sz="900" b="1" dirty="0">
                <a:latin typeface="+mn-ea"/>
              </a:rPr>
              <a:t>사진</a:t>
            </a:r>
            <a:r>
              <a:rPr lang="en-US" altLang="ko-KR" sz="900" b="1" dirty="0">
                <a:latin typeface="+mn-ea"/>
              </a:rPr>
              <a:t>0)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6BD0FAE-1BA9-AB11-1C0B-DCB4FD9DD7E0}"/>
              </a:ext>
            </a:extLst>
          </p:cNvPr>
          <p:cNvSpPr txBox="1"/>
          <p:nvPr/>
        </p:nvSpPr>
        <p:spPr>
          <a:xfrm>
            <a:off x="3083667" y="5388791"/>
            <a:ext cx="2321931" cy="1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카테고리</a:t>
            </a:r>
            <a:r>
              <a:rPr lang="en-US" altLang="ko-KR" sz="900" b="1" dirty="0">
                <a:latin typeface="+mn-ea"/>
              </a:rPr>
              <a:t>4. </a:t>
            </a:r>
            <a:r>
              <a:rPr lang="ko-KR" altLang="en-US" sz="900" b="1" dirty="0">
                <a:latin typeface="+mn-ea"/>
              </a:rPr>
              <a:t>제품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AE6FD6A-33C7-ACE0-D939-099E4318CCAD}"/>
              </a:ext>
            </a:extLst>
          </p:cNvPr>
          <p:cNvSpPr txBox="1"/>
          <p:nvPr/>
        </p:nvSpPr>
        <p:spPr>
          <a:xfrm>
            <a:off x="3070540" y="4809338"/>
            <a:ext cx="2321931" cy="19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카테고리</a:t>
            </a:r>
            <a:r>
              <a:rPr lang="en-US" altLang="ko-KR" sz="900" b="1" dirty="0">
                <a:latin typeface="+mn-ea"/>
                <a:ea typeface="+mn-ea"/>
              </a:rPr>
              <a:t>3</a:t>
            </a:r>
            <a:r>
              <a:rPr lang="en-US" altLang="ko-KR" sz="900" b="1" dirty="0">
                <a:latin typeface="+mn-ea"/>
              </a:rPr>
              <a:t>. SERVICE (</a:t>
            </a:r>
            <a:r>
              <a:rPr lang="ko-KR" altLang="en-US" sz="900" b="1" dirty="0">
                <a:latin typeface="+mn-ea"/>
              </a:rPr>
              <a:t>사진</a:t>
            </a:r>
            <a:r>
              <a:rPr lang="en-US" altLang="ko-KR" sz="900" b="1" dirty="0">
                <a:latin typeface="+mn-ea"/>
              </a:rPr>
              <a:t>X)</a:t>
            </a:r>
            <a:endParaRPr lang="ko-KR" altLang="en-US" sz="900" b="1" dirty="0">
              <a:latin typeface="+mn-ea"/>
              <a:ea typeface="+mn-ea"/>
            </a:endParaRPr>
          </a:p>
        </p:txBody>
      </p:sp>
      <p:graphicFrame>
        <p:nvGraphicFramePr>
          <p:cNvPr id="144" name="표 143">
            <a:extLst>
              <a:ext uri="{FF2B5EF4-FFF2-40B4-BE49-F238E27FC236}">
                <a16:creationId xmlns:a16="http://schemas.microsoft.com/office/drawing/2014/main" id="{6D129B00-073A-443F-8CFE-AFEAB9E42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479840"/>
              </p:ext>
            </p:extLst>
          </p:nvPr>
        </p:nvGraphicFramePr>
        <p:xfrm>
          <a:off x="3155209" y="3888703"/>
          <a:ext cx="4143050" cy="304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50">
                  <a:extLst>
                    <a:ext uri="{9D8B030D-6E8A-4147-A177-3AD203B41FA5}">
                      <a16:colId xmlns:a16="http://schemas.microsoft.com/office/drawing/2014/main" val="900321362"/>
                    </a:ext>
                  </a:extLst>
                </a:gridCol>
                <a:gridCol w="2054120">
                  <a:extLst>
                    <a:ext uri="{9D8B030D-6E8A-4147-A177-3AD203B41FA5}">
                      <a16:colId xmlns:a16="http://schemas.microsoft.com/office/drawing/2014/main" val="834601008"/>
                    </a:ext>
                  </a:extLst>
                </a:gridCol>
                <a:gridCol w="1258380">
                  <a:extLst>
                    <a:ext uri="{9D8B030D-6E8A-4147-A177-3AD203B41FA5}">
                      <a16:colId xmlns:a16="http://schemas.microsoft.com/office/drawing/2014/main" val="3551617464"/>
                    </a:ext>
                  </a:extLst>
                </a:gridCol>
              </a:tblGrid>
              <a:tr h="30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이미지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rgbClr val="FF0000"/>
                          </a:solidFill>
                        </a:rPr>
                        <a:t>품목</a:t>
                      </a:r>
                      <a:endParaRPr lang="en-US" altLang="ko-KR" sz="7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설명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가격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매뉴얼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?/URL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303595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4C3982D4-44B3-D9E8-088F-3C9949EA6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786189"/>
              </p:ext>
            </p:extLst>
          </p:nvPr>
        </p:nvGraphicFramePr>
        <p:xfrm>
          <a:off x="3153575" y="5015420"/>
          <a:ext cx="4143050" cy="304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772">
                  <a:extLst>
                    <a:ext uri="{9D8B030D-6E8A-4147-A177-3AD203B41FA5}">
                      <a16:colId xmlns:a16="http://schemas.microsoft.com/office/drawing/2014/main" val="834601008"/>
                    </a:ext>
                  </a:extLst>
                </a:gridCol>
                <a:gridCol w="678681">
                  <a:extLst>
                    <a:ext uri="{9D8B030D-6E8A-4147-A177-3AD203B41FA5}">
                      <a16:colId xmlns:a16="http://schemas.microsoft.com/office/drawing/2014/main" val="4177429299"/>
                    </a:ext>
                  </a:extLst>
                </a:gridCol>
                <a:gridCol w="1140597">
                  <a:extLst>
                    <a:ext uri="{9D8B030D-6E8A-4147-A177-3AD203B41FA5}">
                      <a16:colId xmlns:a16="http://schemas.microsoft.com/office/drawing/2014/main" val="3551617464"/>
                    </a:ext>
                  </a:extLst>
                </a:gridCol>
              </a:tblGrid>
              <a:tr h="304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rgbClr val="FF0000"/>
                          </a:solidFill>
                        </a:rPr>
                        <a:t>품목</a:t>
                      </a:r>
                      <a:endParaRPr lang="en-US" altLang="ko-KR" sz="7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설명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단위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가격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/Contact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303595"/>
                  </a:ext>
                </a:extLst>
              </a:tr>
            </a:tbl>
          </a:graphicData>
        </a:graphic>
      </p:graphicFrame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E088CCC0-958F-F0A8-E194-0D5A487E6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333210"/>
              </p:ext>
            </p:extLst>
          </p:nvPr>
        </p:nvGraphicFramePr>
        <p:xfrm>
          <a:off x="3153575" y="4439409"/>
          <a:ext cx="4143049" cy="304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682">
                  <a:extLst>
                    <a:ext uri="{9D8B030D-6E8A-4147-A177-3AD203B41FA5}">
                      <a16:colId xmlns:a16="http://schemas.microsoft.com/office/drawing/2014/main" val="900321362"/>
                    </a:ext>
                  </a:extLst>
                </a:gridCol>
                <a:gridCol w="1855961">
                  <a:extLst>
                    <a:ext uri="{9D8B030D-6E8A-4147-A177-3AD203B41FA5}">
                      <a16:colId xmlns:a16="http://schemas.microsoft.com/office/drawing/2014/main" val="834601008"/>
                    </a:ext>
                  </a:extLst>
                </a:gridCol>
                <a:gridCol w="537193">
                  <a:extLst>
                    <a:ext uri="{9D8B030D-6E8A-4147-A177-3AD203B41FA5}">
                      <a16:colId xmlns:a16="http://schemas.microsoft.com/office/drawing/2014/main" val="2095068592"/>
                    </a:ext>
                  </a:extLst>
                </a:gridCol>
                <a:gridCol w="965213">
                  <a:extLst>
                    <a:ext uri="{9D8B030D-6E8A-4147-A177-3AD203B41FA5}">
                      <a16:colId xmlns:a16="http://schemas.microsoft.com/office/drawing/2014/main" val="3551617464"/>
                    </a:ext>
                  </a:extLst>
                </a:gridCol>
              </a:tblGrid>
              <a:tr h="30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이미지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rgbClr val="FF0000"/>
                          </a:solidFill>
                        </a:rPr>
                        <a:t>품목</a:t>
                      </a:r>
                      <a:endParaRPr lang="en-US" altLang="ko-KR" sz="7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설명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단위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가격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/Contact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303595"/>
                  </a:ext>
                </a:extLst>
              </a:tr>
            </a:tbl>
          </a:graphicData>
        </a:graphic>
      </p:graphicFrame>
      <p:graphicFrame>
        <p:nvGraphicFramePr>
          <p:cNvPr id="152" name="표 151">
            <a:extLst>
              <a:ext uri="{FF2B5EF4-FFF2-40B4-BE49-F238E27FC236}">
                <a16:creationId xmlns:a16="http://schemas.microsoft.com/office/drawing/2014/main" id="{AFCD4F2D-BA5D-9F49-99C5-06B8F5066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013536"/>
              </p:ext>
            </p:extLst>
          </p:nvPr>
        </p:nvGraphicFramePr>
        <p:xfrm>
          <a:off x="3175087" y="5579255"/>
          <a:ext cx="4143049" cy="304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682">
                  <a:extLst>
                    <a:ext uri="{9D8B030D-6E8A-4147-A177-3AD203B41FA5}">
                      <a16:colId xmlns:a16="http://schemas.microsoft.com/office/drawing/2014/main" val="900321362"/>
                    </a:ext>
                  </a:extLst>
                </a:gridCol>
                <a:gridCol w="1855961">
                  <a:extLst>
                    <a:ext uri="{9D8B030D-6E8A-4147-A177-3AD203B41FA5}">
                      <a16:colId xmlns:a16="http://schemas.microsoft.com/office/drawing/2014/main" val="834601008"/>
                    </a:ext>
                  </a:extLst>
                </a:gridCol>
                <a:gridCol w="537193">
                  <a:extLst>
                    <a:ext uri="{9D8B030D-6E8A-4147-A177-3AD203B41FA5}">
                      <a16:colId xmlns:a16="http://schemas.microsoft.com/office/drawing/2014/main" val="2095068592"/>
                    </a:ext>
                  </a:extLst>
                </a:gridCol>
                <a:gridCol w="965213">
                  <a:extLst>
                    <a:ext uri="{9D8B030D-6E8A-4147-A177-3AD203B41FA5}">
                      <a16:colId xmlns:a16="http://schemas.microsoft.com/office/drawing/2014/main" val="3551617464"/>
                    </a:ext>
                  </a:extLst>
                </a:gridCol>
              </a:tblGrid>
              <a:tr h="304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이미지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rgbClr val="FF0000"/>
                          </a:solidFill>
                        </a:rPr>
                        <a:t>품목</a:t>
                      </a:r>
                      <a:endParaRPr lang="en-US" altLang="ko-KR" sz="7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설명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규격</a:t>
                      </a:r>
                      <a:endParaRPr lang="en-US" altLang="ko-KR" sz="700" dirty="0">
                        <a:solidFill>
                          <a:srgbClr val="FF0000"/>
                        </a:solidFill>
                      </a:endParaRP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가격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/Contact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303595"/>
                  </a:ext>
                </a:extLst>
              </a:tr>
            </a:tbl>
          </a:graphicData>
        </a:graphic>
      </p:graphicFrame>
      <p:sp>
        <p:nvSpPr>
          <p:cNvPr id="153" name="말풍선: 타원형 152">
            <a:extLst>
              <a:ext uri="{FF2B5EF4-FFF2-40B4-BE49-F238E27FC236}">
                <a16:creationId xmlns:a16="http://schemas.microsoft.com/office/drawing/2014/main" id="{E2832829-ABA0-B06E-51F5-1CB2CBEFD444}"/>
              </a:ext>
            </a:extLst>
          </p:cNvPr>
          <p:cNvSpPr/>
          <p:nvPr/>
        </p:nvSpPr>
        <p:spPr>
          <a:xfrm>
            <a:off x="7360936" y="4018708"/>
            <a:ext cx="2447035" cy="764801"/>
          </a:xfrm>
          <a:prstGeom prst="wedgeEllipseCallout">
            <a:avLst>
              <a:gd name="adj1" fmla="val -64437"/>
              <a:gd name="adj2" fmla="val -109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최소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장</a:t>
            </a:r>
            <a:r>
              <a:rPr lang="en-US" altLang="ko-KR" sz="1000" dirty="0">
                <a:solidFill>
                  <a:schemeClr val="bg1"/>
                </a:solidFill>
              </a:rPr>
              <a:t>~</a:t>
            </a:r>
            <a:r>
              <a:rPr lang="ko-KR" altLang="en-US" sz="1000" dirty="0">
                <a:solidFill>
                  <a:schemeClr val="bg1"/>
                </a:solidFill>
              </a:rPr>
              <a:t>최대</a:t>
            </a:r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장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-</a:t>
            </a:r>
            <a:r>
              <a:rPr lang="ko-KR" altLang="en-US" sz="1000" dirty="0">
                <a:solidFill>
                  <a:schemeClr val="bg1"/>
                </a:solidFill>
              </a:rPr>
              <a:t>마우스 오버</a:t>
            </a:r>
            <a:r>
              <a:rPr lang="en-US" altLang="ko-KR" sz="1000" dirty="0">
                <a:solidFill>
                  <a:schemeClr val="bg1"/>
                </a:solidFill>
              </a:rPr>
              <a:t>-&gt;</a:t>
            </a:r>
            <a:r>
              <a:rPr lang="ko-KR" altLang="en-US" sz="1000" dirty="0">
                <a:solidFill>
                  <a:schemeClr val="bg1"/>
                </a:solidFill>
              </a:rPr>
              <a:t>해당 아이템 행 음영 등의 표시 필요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57D0DD4-5D7C-CF7B-4F6C-FA2492BF0AF5}"/>
              </a:ext>
            </a:extLst>
          </p:cNvPr>
          <p:cNvSpPr txBox="1"/>
          <p:nvPr/>
        </p:nvSpPr>
        <p:spPr>
          <a:xfrm>
            <a:off x="3102336" y="5899129"/>
            <a:ext cx="2321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+mn-ea"/>
              </a:rPr>
              <a:t>실적</a:t>
            </a:r>
            <a:endParaRPr lang="ko-KR" altLang="en-US" sz="900" b="1" dirty="0">
              <a:latin typeface="+mn-ea"/>
              <a:ea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CB3C35-DBEC-65CF-6076-0684299035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5276" y="6129961"/>
            <a:ext cx="3306184" cy="474026"/>
          </a:xfrm>
          <a:prstGeom prst="rect">
            <a:avLst/>
          </a:prstGeom>
        </p:spPr>
      </p:pic>
      <p:sp>
        <p:nvSpPr>
          <p:cNvPr id="68" name="AutoShape 253">
            <a:extLst>
              <a:ext uri="{FF2B5EF4-FFF2-40B4-BE49-F238E27FC236}">
                <a16:creationId xmlns:a16="http://schemas.microsoft.com/office/drawing/2014/main" id="{3A87800E-8AC7-97D1-9F92-F4C7D668F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278" y="4201764"/>
            <a:ext cx="126001" cy="126001"/>
          </a:xfrm>
          <a:prstGeom prst="roundRect">
            <a:avLst>
              <a:gd name="adj" fmla="val 0"/>
            </a:avLst>
          </a:prstGeom>
          <a:solidFill>
            <a:srgbClr val="99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2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15C808-0D94-A572-8A79-8627806A9534}"/>
              </a:ext>
            </a:extLst>
          </p:cNvPr>
          <p:cNvGrpSpPr/>
          <p:nvPr/>
        </p:nvGrpSpPr>
        <p:grpSpPr>
          <a:xfrm>
            <a:off x="1668621" y="5641813"/>
            <a:ext cx="1368152" cy="694389"/>
            <a:chOff x="1668621" y="5661697"/>
            <a:chExt cx="1368152" cy="6943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0A0341C-1CDB-4123-255C-3C2F59A9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61466" t="25377" r="30524" b="40961"/>
            <a:stretch/>
          </p:blipFill>
          <p:spPr>
            <a:xfrm>
              <a:off x="1699980" y="5661697"/>
              <a:ext cx="383768" cy="6018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7222EA4-0A10-470B-FA8B-B92528F92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4494" t="26185" r="15358" b="40961"/>
            <a:stretch/>
          </p:blipFill>
          <p:spPr>
            <a:xfrm>
              <a:off x="2127703" y="5676149"/>
              <a:ext cx="486196" cy="58738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7DA5E7-19A0-FACD-D392-79CA76C11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88523" t="26991" r="4273" b="40961"/>
            <a:stretch/>
          </p:blipFill>
          <p:spPr>
            <a:xfrm>
              <a:off x="2591181" y="5690555"/>
              <a:ext cx="345188" cy="57297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C5E189-B989-12E8-5D25-ED1DFAE97682}"/>
                </a:ext>
              </a:extLst>
            </p:cNvPr>
            <p:cNvSpPr/>
            <p:nvPr/>
          </p:nvSpPr>
          <p:spPr>
            <a:xfrm>
              <a:off x="1668621" y="5661697"/>
              <a:ext cx="1368152" cy="694389"/>
            </a:xfrm>
            <a:prstGeom prst="rect">
              <a:avLst/>
            </a:prstGeom>
            <a:noFill/>
            <a:ln w="9525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36BDEF-7566-60FE-624C-9DC2C3035EC8}"/>
                </a:ext>
              </a:extLst>
            </p:cNvPr>
            <p:cNvSpPr txBox="1"/>
            <p:nvPr/>
          </p:nvSpPr>
          <p:spPr>
            <a:xfrm>
              <a:off x="2611993" y="6108068"/>
              <a:ext cx="41637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인증</a:t>
              </a:r>
              <a:r>
                <a:rPr lang="en-US" altLang="ko-KR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400" b="1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rPr>
                <a:t>자격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4774CA-19F4-69C4-C255-EB60DEAEBB9D}"/>
                </a:ext>
              </a:extLst>
            </p:cNvPr>
            <p:cNvSpPr txBox="1"/>
            <p:nvPr/>
          </p:nvSpPr>
          <p:spPr>
            <a:xfrm>
              <a:off x="2009061" y="6106269"/>
              <a:ext cx="6406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b="1" dirty="0">
                  <a:latin typeface="+mn-ea"/>
                  <a:ea typeface="+mn-ea"/>
                </a:rPr>
                <a:t>서울시립대</a:t>
              </a:r>
              <a:endParaRPr lang="en-US" altLang="ko-KR" sz="400" b="1" dirty="0">
                <a:latin typeface="+mn-ea"/>
                <a:ea typeface="+mn-ea"/>
              </a:endParaRPr>
            </a:p>
            <a:p>
              <a:pPr algn="ctr"/>
              <a:r>
                <a:rPr lang="ko-KR" altLang="en-US" sz="400" b="1" dirty="0">
                  <a:latin typeface="+mn-ea"/>
                  <a:ea typeface="+mn-ea"/>
                </a:rPr>
                <a:t>캠퍼스타운참여기업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172502-C73E-B107-D038-DAFCF0787F92}"/>
                </a:ext>
              </a:extLst>
            </p:cNvPr>
            <p:cNvSpPr txBox="1"/>
            <p:nvPr/>
          </p:nvSpPr>
          <p:spPr>
            <a:xfrm>
              <a:off x="1707639" y="6112315"/>
              <a:ext cx="386591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" b="1">
                  <a:latin typeface="+mn-ea"/>
                  <a:ea typeface="+mn-ea"/>
                </a:rPr>
                <a:t>2020</a:t>
              </a:r>
              <a:r>
                <a:rPr lang="ko-KR" altLang="en-US" sz="400" b="1" dirty="0">
                  <a:latin typeface="+mn-ea"/>
                  <a:ea typeface="+mn-ea"/>
                </a:rPr>
                <a:t>년</a:t>
              </a:r>
              <a:endParaRPr lang="en-US" altLang="ko-KR" sz="400" b="1" dirty="0">
                <a:latin typeface="+mn-ea"/>
                <a:ea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D14329-AEED-9E59-A79D-9DAD6C6018CD}"/>
                </a:ext>
              </a:extLst>
            </p:cNvPr>
            <p:cNvSpPr txBox="1"/>
            <p:nvPr/>
          </p:nvSpPr>
          <p:spPr>
            <a:xfrm>
              <a:off x="1694948" y="5979319"/>
              <a:ext cx="49686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latin typeface="+mn-ea"/>
                  <a:ea typeface="+mn-ea"/>
                </a:rPr>
                <a:t>업력</a:t>
              </a:r>
              <a:r>
                <a:rPr lang="en-US" altLang="ko-KR" sz="500" b="1" dirty="0">
                  <a:latin typeface="+mn-ea"/>
                  <a:ea typeface="+mn-ea"/>
                </a:rPr>
                <a:t>3</a:t>
              </a:r>
              <a:r>
                <a:rPr lang="ko-KR" altLang="en-US" sz="500" b="1" dirty="0" err="1">
                  <a:latin typeface="+mn-ea"/>
                  <a:ea typeface="+mn-ea"/>
                </a:rPr>
                <a:t>년차</a:t>
              </a:r>
              <a:endParaRPr lang="ko-KR" altLang="en-US" sz="500" b="1" dirty="0">
                <a:latin typeface="+mn-ea"/>
                <a:ea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7948D0-5D60-812B-F1F1-3BA12D41A406}"/>
                </a:ext>
              </a:extLst>
            </p:cNvPr>
            <p:cNvSpPr txBox="1"/>
            <p:nvPr/>
          </p:nvSpPr>
          <p:spPr>
            <a:xfrm>
              <a:off x="2077462" y="5979320"/>
              <a:ext cx="599848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latin typeface="+mn-ea"/>
                  <a:ea typeface="+mn-ea"/>
                </a:rPr>
                <a:t>중소벤처기업</a:t>
              </a:r>
            </a:p>
          </p:txBody>
        </p:sp>
      </p:grpSp>
      <p:sp>
        <p:nvSpPr>
          <p:cNvPr id="69" name="AutoShape 254">
            <a:extLst>
              <a:ext uri="{FF2B5EF4-FFF2-40B4-BE49-F238E27FC236}">
                <a16:creationId xmlns:a16="http://schemas.microsoft.com/office/drawing/2014/main" id="{194F43BF-544C-C471-42FA-D54E4CA22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778" y="5945890"/>
            <a:ext cx="124688" cy="126001"/>
          </a:xfrm>
          <a:prstGeom prst="roundRect">
            <a:avLst>
              <a:gd name="adj" fmla="val 0"/>
            </a:avLst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72000"/>
              </a:lnSpc>
              <a:buClr>
                <a:srgbClr val="000000"/>
              </a:buClr>
              <a:buSzPct val="100000"/>
              <a:buFont typeface="굴림" panose="020B0600000101010101" pitchFamily="50" charset="-127"/>
              <a:buNone/>
            </a:pPr>
            <a:r>
              <a:rPr lang="en-US" altLang="ko-KR" sz="662" dirty="0"/>
              <a:t>3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6A1244-A527-EA39-10FA-5E5C5BF0B5AA}"/>
              </a:ext>
            </a:extLst>
          </p:cNvPr>
          <p:cNvSpPr/>
          <p:nvPr/>
        </p:nvSpPr>
        <p:spPr>
          <a:xfrm>
            <a:off x="251556" y="1781399"/>
            <a:ext cx="2837462" cy="4601816"/>
          </a:xfrm>
          <a:prstGeom prst="rect">
            <a:avLst/>
          </a:prstGeom>
          <a:solidFill>
            <a:srgbClr val="FFABA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     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고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정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영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     역</a:t>
            </a:r>
          </a:p>
        </p:txBody>
      </p:sp>
    </p:spTree>
    <p:extLst>
      <p:ext uri="{BB962C8B-B14F-4D97-AF65-F5344CB8AC3E}">
        <p14:creationId xmlns:p14="http://schemas.microsoft.com/office/powerpoint/2010/main" val="30929302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6BC1DA360D79248A4DF19573DB74D6B" ma:contentTypeVersion="10" ma:contentTypeDescription="새 문서를 만듭니다." ma:contentTypeScope="" ma:versionID="fad97cd863bcdea79d863db709e0fbaa">
  <xsd:schema xmlns:xsd="http://www.w3.org/2001/XMLSchema" xmlns:xs="http://www.w3.org/2001/XMLSchema" xmlns:p="http://schemas.microsoft.com/office/2006/metadata/properties" xmlns:ns2="44bbf23d-980d-4e57-bd50-8cc531ff3785" xmlns:ns3="14dc3924-8a70-4a49-87c8-e50b6ce8a130" targetNamespace="http://schemas.microsoft.com/office/2006/metadata/properties" ma:root="true" ma:fieldsID="26ce084b94a8b8f64c15650b2d5be2ef" ns2:_="" ns3:_="">
    <xsd:import namespace="44bbf23d-980d-4e57-bd50-8cc531ff3785"/>
    <xsd:import namespace="14dc3924-8a70-4a49-87c8-e50b6ce8a1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bbf23d-980d-4e57-bd50-8cc531ff37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78da9dbc-9c34-4660-88fe-ef961ff49a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c3924-8a70-4a49-87c8-e50b6ce8a13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e2f97be-86bd-484f-ada7-40c8ecf7d9a5}" ma:internalName="TaxCatchAll" ma:showField="CatchAllData" ma:web="14dc3924-8a70-4a49-87c8-e50b6ce8a1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4dc3924-8a70-4a49-87c8-e50b6ce8a130" xsi:nil="true"/>
    <lcf76f155ced4ddcb4097134ff3c332f xmlns="44bbf23d-980d-4e57-bd50-8cc531ff378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3EADE3D-72A3-4DA0-9B13-0FD78C2B7106}"/>
</file>

<file path=customXml/itemProps2.xml><?xml version="1.0" encoding="utf-8"?>
<ds:datastoreItem xmlns:ds="http://schemas.openxmlformats.org/officeDocument/2006/customXml" ds:itemID="{1F318DC7-324E-4138-8231-4DF9E7A7E976}"/>
</file>

<file path=customXml/itemProps3.xml><?xml version="1.0" encoding="utf-8"?>
<ds:datastoreItem xmlns:ds="http://schemas.openxmlformats.org/officeDocument/2006/customXml" ds:itemID="{D393CD48-A065-41D4-9DE0-9EEC783163D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17035</TotalTime>
  <Words>2828</Words>
  <Application>Microsoft Office PowerPoint</Application>
  <PresentationFormat>A4 용지(210x297mm)</PresentationFormat>
  <Paragraphs>1025</Paragraphs>
  <Slides>22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Noto Sans KR</vt:lpstr>
      <vt:lpstr>굴림</vt:lpstr>
      <vt:lpstr>맑은 고딕</vt:lpstr>
      <vt:lpstr>Arial</vt:lpstr>
      <vt:lpstr>Calibri</vt:lpstr>
      <vt:lpstr>Calibri Light</vt:lpstr>
      <vt:lpstr>Office Theme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수빈</dc:creator>
  <cp:lastModifiedBy>임 세정</cp:lastModifiedBy>
  <cp:revision>1869</cp:revision>
  <cp:lastPrinted>2022-08-19T07:13:37Z</cp:lastPrinted>
  <dcterms:created xsi:type="dcterms:W3CDTF">2021-03-09T01:19:16Z</dcterms:created>
  <dcterms:modified xsi:type="dcterms:W3CDTF">2022-09-07T00:41:24Z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0x010100F6BC1DA360D79248A4DF19573DB74D6B</vt:lpwstr>
  </property>
</Properties>
</file>